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DC346-7D52-B61D-3256-38056D13A1C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075543-767C-F07E-CEBB-A33E716C98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42A053-F8A1-BF9F-E629-61D2E3203129}"/>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5" name="Footer Placeholder 4">
            <a:extLst>
              <a:ext uri="{FF2B5EF4-FFF2-40B4-BE49-F238E27FC236}">
                <a16:creationId xmlns:a16="http://schemas.microsoft.com/office/drawing/2014/main" id="{D0C5A2EA-CBF2-A7B6-DAA7-744B3425F4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20703F-FF7B-A374-1B88-730F6B9851E7}"/>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3803015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A26D2-6BF4-8816-69AF-E2A6520B06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6F99D8-A1DF-4406-D56E-A4420EDD17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3BAA30-9FE7-ABE1-FAFF-661693B992AE}"/>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5" name="Footer Placeholder 4">
            <a:extLst>
              <a:ext uri="{FF2B5EF4-FFF2-40B4-BE49-F238E27FC236}">
                <a16:creationId xmlns:a16="http://schemas.microsoft.com/office/drawing/2014/main" id="{B1370969-CA28-1E15-4294-EA1555B545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FFA230-1952-3FB8-AAAA-CE995ECB4F6F}"/>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2448259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21778F-3FD7-40BB-66B6-0B334D998E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5E6EF5-089B-DFFA-7D40-2E9F3DD540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FB9AC2-7481-175E-40F1-4F838732D36B}"/>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5" name="Footer Placeholder 4">
            <a:extLst>
              <a:ext uri="{FF2B5EF4-FFF2-40B4-BE49-F238E27FC236}">
                <a16:creationId xmlns:a16="http://schemas.microsoft.com/office/drawing/2014/main" id="{DE1048DA-F47B-746F-94BF-B4966E4574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71A9C7-0A62-3D57-52AD-C2F9DFEC6CB7}"/>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1414142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833FC-C616-1E45-62A8-0BE13E6574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4CE661-DD5D-2810-6D81-C2ADA5B61A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4DC247-9FF3-AB0E-86B6-CAB95DE68661}"/>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5" name="Footer Placeholder 4">
            <a:extLst>
              <a:ext uri="{FF2B5EF4-FFF2-40B4-BE49-F238E27FC236}">
                <a16:creationId xmlns:a16="http://schemas.microsoft.com/office/drawing/2014/main" id="{9CFF719C-F3AD-BF20-F159-BDCD432A88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2ED56D-8646-6B4D-F7BD-DA7D8F19F027}"/>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633783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59707-650E-62BE-1B31-AF7CFA7B33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E25959-4A3E-C15B-4948-01A1E2CD955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094F21-2403-292D-EAE4-66DE4F529FAE}"/>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5" name="Footer Placeholder 4">
            <a:extLst>
              <a:ext uri="{FF2B5EF4-FFF2-40B4-BE49-F238E27FC236}">
                <a16:creationId xmlns:a16="http://schemas.microsoft.com/office/drawing/2014/main" id="{4D27493F-6493-B356-6B89-500BAF1D28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1581E0-FE59-57C2-595D-79A3EB7247B6}"/>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3267891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F4E2C-653C-FE05-BD22-FEEB5F39BB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EF7BD-FAF5-B8C2-7426-759B7576AC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75DF81-33AE-0AAE-1B93-AEE2DFAC8B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4EFB34-5704-5102-7B4F-D3AA884E0765}"/>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6" name="Footer Placeholder 5">
            <a:extLst>
              <a:ext uri="{FF2B5EF4-FFF2-40B4-BE49-F238E27FC236}">
                <a16:creationId xmlns:a16="http://schemas.microsoft.com/office/drawing/2014/main" id="{A25B503E-AB38-70DD-8157-1176130ED4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3ADDD7-AA82-4E6B-66E0-91729BF356B8}"/>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107592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9B29C-AB2A-6F70-5A75-0185F96AF4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38CA31-1006-6049-98C3-3EED6993E4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6BFF32-2803-19F6-4DC8-9AF9CAAC48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BA5D4A-C8E7-E1A0-0665-F3FD13455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0AA69A-59C6-A74C-55F7-A20AB9C5BC3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872BD3-F3E2-88E1-2F7D-34FFF108CFB1}"/>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8" name="Footer Placeholder 7">
            <a:extLst>
              <a:ext uri="{FF2B5EF4-FFF2-40B4-BE49-F238E27FC236}">
                <a16:creationId xmlns:a16="http://schemas.microsoft.com/office/drawing/2014/main" id="{102D9A98-8ABF-AF34-ECC2-231085CEC4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362B47-0C1B-3505-0E7C-A1E112CFC355}"/>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2435362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099BE-870B-E25C-2F9C-CBD7090118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AA2A4C-BA67-807B-87A7-05ACAACEFA21}"/>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4" name="Footer Placeholder 3">
            <a:extLst>
              <a:ext uri="{FF2B5EF4-FFF2-40B4-BE49-F238E27FC236}">
                <a16:creationId xmlns:a16="http://schemas.microsoft.com/office/drawing/2014/main" id="{6DE737F1-4982-85C6-D914-862F0E6264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76E860-C790-8673-8D70-C594F2E2F0C9}"/>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262011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A2C8CD-CCE0-DE01-16CB-AA20941F49E7}"/>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3" name="Footer Placeholder 2">
            <a:extLst>
              <a:ext uri="{FF2B5EF4-FFF2-40B4-BE49-F238E27FC236}">
                <a16:creationId xmlns:a16="http://schemas.microsoft.com/office/drawing/2014/main" id="{56A22BFD-DD68-220A-0FB6-8B348CF50BC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F18CF2-1A72-0418-52D8-CB40BFC28480}"/>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2879434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CB9FB-0A7A-07E1-2C33-BDD7F37E43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26E062-236D-6423-0C2E-E370813733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55B6ADE-B68E-6291-5D89-D105AD48AD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D92B1B-21B2-4284-2F1A-3EF7CFEEEE84}"/>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6" name="Footer Placeholder 5">
            <a:extLst>
              <a:ext uri="{FF2B5EF4-FFF2-40B4-BE49-F238E27FC236}">
                <a16:creationId xmlns:a16="http://schemas.microsoft.com/office/drawing/2014/main" id="{CB7323F6-4FAF-4B1F-B65C-CC665E46B6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3F0BC1-C25F-C4D6-4D5A-26E1743846F8}"/>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2884018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9D996-74EF-FA2D-6EF6-D1EB5E7A07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3DE985-8564-BBC4-91F5-0832F09C94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103E2CE-D2EB-5F42-C7FD-9DC153270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9024C7-AF5F-2E6F-53D8-88829613C27E}"/>
              </a:ext>
            </a:extLst>
          </p:cNvPr>
          <p:cNvSpPr>
            <a:spLocks noGrp="1"/>
          </p:cNvSpPr>
          <p:nvPr>
            <p:ph type="dt" sz="half" idx="10"/>
          </p:nvPr>
        </p:nvSpPr>
        <p:spPr/>
        <p:txBody>
          <a:bodyPr/>
          <a:lstStyle/>
          <a:p>
            <a:fld id="{A1F8B06F-A642-4584-BE4C-79C189602E81}" type="datetimeFigureOut">
              <a:rPr lang="en-US" smtClean="0"/>
              <a:t>4/15/2025</a:t>
            </a:fld>
            <a:endParaRPr lang="en-US"/>
          </a:p>
        </p:txBody>
      </p:sp>
      <p:sp>
        <p:nvSpPr>
          <p:cNvPr id="6" name="Footer Placeholder 5">
            <a:extLst>
              <a:ext uri="{FF2B5EF4-FFF2-40B4-BE49-F238E27FC236}">
                <a16:creationId xmlns:a16="http://schemas.microsoft.com/office/drawing/2014/main" id="{ED41EC3F-EEB0-F466-7009-9CDD434DFA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8F8D12-0620-16A3-D914-34EF2F66A9F6}"/>
              </a:ext>
            </a:extLst>
          </p:cNvPr>
          <p:cNvSpPr>
            <a:spLocks noGrp="1"/>
          </p:cNvSpPr>
          <p:nvPr>
            <p:ph type="sldNum" sz="quarter" idx="12"/>
          </p:nvPr>
        </p:nvSpPr>
        <p:spPr/>
        <p:txBody>
          <a:bodyPr/>
          <a:lstStyle/>
          <a:p>
            <a:fld id="{69AC0383-7980-46D5-B9C6-76BB92808392}" type="slidenum">
              <a:rPr lang="en-US" smtClean="0"/>
              <a:t>‹#›</a:t>
            </a:fld>
            <a:endParaRPr lang="en-US"/>
          </a:p>
        </p:txBody>
      </p:sp>
    </p:spTree>
    <p:extLst>
      <p:ext uri="{BB962C8B-B14F-4D97-AF65-F5344CB8AC3E}">
        <p14:creationId xmlns:p14="http://schemas.microsoft.com/office/powerpoint/2010/main" val="2519129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159DE8-7A25-884E-70BA-DF1437976D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F67CD10-AA8F-EAB6-870F-FBC9FC01AB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47E34F-655D-70B5-F3B5-F663AD0406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F8B06F-A642-4584-BE4C-79C189602E81}" type="datetimeFigureOut">
              <a:rPr lang="en-US" smtClean="0"/>
              <a:t>4/15/2025</a:t>
            </a:fld>
            <a:endParaRPr lang="en-US"/>
          </a:p>
        </p:txBody>
      </p:sp>
      <p:sp>
        <p:nvSpPr>
          <p:cNvPr id="5" name="Footer Placeholder 4">
            <a:extLst>
              <a:ext uri="{FF2B5EF4-FFF2-40B4-BE49-F238E27FC236}">
                <a16:creationId xmlns:a16="http://schemas.microsoft.com/office/drawing/2014/main" id="{953463C1-729C-1137-2935-599317DADE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34B5759-F637-DDC5-362E-E792DAFA44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9AC0383-7980-46D5-B9C6-76BB92808392}" type="slidenum">
              <a:rPr lang="en-US" smtClean="0"/>
              <a:t>‹#›</a:t>
            </a:fld>
            <a:endParaRPr lang="en-US"/>
          </a:p>
        </p:txBody>
      </p:sp>
    </p:spTree>
    <p:extLst>
      <p:ext uri="{BB962C8B-B14F-4D97-AF65-F5344CB8AC3E}">
        <p14:creationId xmlns:p14="http://schemas.microsoft.com/office/powerpoint/2010/main" val="3220538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BE80-4EFA-ACC0-E128-E6D676B47D93}"/>
              </a:ext>
            </a:extLst>
          </p:cNvPr>
          <p:cNvSpPr>
            <a:spLocks noGrp="1"/>
          </p:cNvSpPr>
          <p:nvPr>
            <p:ph type="ctrTitle"/>
          </p:nvPr>
        </p:nvSpPr>
        <p:spPr/>
        <p:txBody>
          <a:bodyPr/>
          <a:lstStyle/>
          <a:p>
            <a:r>
              <a:rPr lang="en-US" dirty="0"/>
              <a:t>Stored Procedure</a:t>
            </a:r>
          </a:p>
        </p:txBody>
      </p:sp>
      <p:sp>
        <p:nvSpPr>
          <p:cNvPr id="3" name="Subtitle 2">
            <a:extLst>
              <a:ext uri="{FF2B5EF4-FFF2-40B4-BE49-F238E27FC236}">
                <a16:creationId xmlns:a16="http://schemas.microsoft.com/office/drawing/2014/main" id="{D0CB91B6-ADCB-03B8-C8F8-8283A8F9B42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40248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AAA47-218A-2036-D648-90CE21092B92}"/>
              </a:ext>
            </a:extLst>
          </p:cNvPr>
          <p:cNvSpPr>
            <a:spLocks noGrp="1"/>
          </p:cNvSpPr>
          <p:nvPr>
            <p:ph type="title"/>
          </p:nvPr>
        </p:nvSpPr>
        <p:spPr/>
        <p:txBody>
          <a:bodyPr/>
          <a:lstStyle/>
          <a:p>
            <a:r>
              <a:rPr lang="en-US" dirty="0"/>
              <a:t>Execute Stored Procedure</a:t>
            </a:r>
          </a:p>
        </p:txBody>
      </p:sp>
      <p:sp>
        <p:nvSpPr>
          <p:cNvPr id="3" name="Content Placeholder 2">
            <a:extLst>
              <a:ext uri="{FF2B5EF4-FFF2-40B4-BE49-F238E27FC236}">
                <a16:creationId xmlns:a16="http://schemas.microsoft.com/office/drawing/2014/main" id="{D0172ADB-B79D-F286-2465-59FC7864D62D}"/>
              </a:ext>
            </a:extLst>
          </p:cNvPr>
          <p:cNvSpPr>
            <a:spLocks noGrp="1"/>
          </p:cNvSpPr>
          <p:nvPr>
            <p:ph idx="1"/>
          </p:nvPr>
        </p:nvSpPr>
        <p:spPr/>
        <p:txBody>
          <a:bodyPr/>
          <a:lstStyle/>
          <a:p>
            <a:r>
              <a:rPr lang="en-US" b="0" i="0" dirty="0">
                <a:effectLst/>
                <a:latin typeface="Roboto" panose="02000000000000000000" pitchFamily="2" charset="0"/>
              </a:rPr>
              <a:t>EXEC </a:t>
            </a:r>
            <a:r>
              <a:rPr lang="en-US" b="0" i="0" dirty="0" err="1">
                <a:effectLst/>
                <a:latin typeface="Roboto" panose="02000000000000000000" pitchFamily="2" charset="0"/>
              </a:rPr>
              <a:t>GetCarDesc_Para</a:t>
            </a:r>
            <a:r>
              <a:rPr lang="en-US" b="0" i="0" dirty="0">
                <a:effectLst/>
                <a:latin typeface="Roboto" panose="02000000000000000000" pitchFamily="2" charset="0"/>
              </a:rPr>
              <a:t> 201;</a:t>
            </a:r>
            <a:endParaRPr lang="en-US" dirty="0"/>
          </a:p>
        </p:txBody>
      </p:sp>
    </p:spTree>
    <p:extLst>
      <p:ext uri="{BB962C8B-B14F-4D97-AF65-F5344CB8AC3E}">
        <p14:creationId xmlns:p14="http://schemas.microsoft.com/office/powerpoint/2010/main" val="988287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2F00D-80F5-3F0D-4E4F-E6B8F124CF5C}"/>
              </a:ext>
            </a:extLst>
          </p:cNvPr>
          <p:cNvSpPr>
            <a:spLocks noGrp="1"/>
          </p:cNvSpPr>
          <p:nvPr>
            <p:ph type="title"/>
          </p:nvPr>
        </p:nvSpPr>
        <p:spPr/>
        <p:txBody>
          <a:bodyPr/>
          <a:lstStyle/>
          <a:p>
            <a:r>
              <a:rPr lang="en-US" b="0" i="0" dirty="0">
                <a:solidFill>
                  <a:srgbClr val="000000"/>
                </a:solidFill>
                <a:effectLst/>
                <a:latin typeface="Verdana" panose="020B0604030504040204" pitchFamily="34" charset="0"/>
              </a:rPr>
              <a:t>Triggers</a:t>
            </a:r>
            <a:endParaRPr lang="en-US" dirty="0"/>
          </a:p>
        </p:txBody>
      </p:sp>
      <p:sp>
        <p:nvSpPr>
          <p:cNvPr id="3" name="Content Placeholder 2">
            <a:extLst>
              <a:ext uri="{FF2B5EF4-FFF2-40B4-BE49-F238E27FC236}">
                <a16:creationId xmlns:a16="http://schemas.microsoft.com/office/drawing/2014/main" id="{C65ABFF8-DD8B-97E4-E187-5B77C7780FD9}"/>
              </a:ext>
            </a:extLst>
          </p:cNvPr>
          <p:cNvSpPr>
            <a:spLocks noGrp="1"/>
          </p:cNvSpPr>
          <p:nvPr>
            <p:ph idx="1"/>
          </p:nvPr>
        </p:nvSpPr>
        <p:spPr>
          <a:xfrm>
            <a:off x="838200" y="1825624"/>
            <a:ext cx="10515600" cy="5032375"/>
          </a:xfrm>
        </p:spPr>
        <p:txBody>
          <a:bodyPr>
            <a:normAutofit/>
          </a:bodyPr>
          <a:lstStyle/>
          <a:p>
            <a:pPr algn="just"/>
            <a:r>
              <a:rPr lang="en-US" sz="3200" b="0" i="0" dirty="0">
                <a:effectLst/>
                <a:latin typeface="Calibri" panose="020F0502020204030204" pitchFamily="34" charset="0"/>
                <a:ea typeface="Verdana" panose="020B0604030504040204" pitchFamily="34" charset="0"/>
                <a:cs typeface="Calibri" panose="020F0502020204030204" pitchFamily="34" charset="0"/>
              </a:rPr>
              <a:t>Triggers are stored programs, which are automatically executed or fired when some events occur. Triggers are, in fact, written to be executed in response to any of the following events −</a:t>
            </a:r>
          </a:p>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A </a:t>
            </a:r>
            <a:r>
              <a:rPr lang="en-US" sz="3200" b="1" i="0" dirty="0">
                <a:solidFill>
                  <a:srgbClr val="000000"/>
                </a:solidFill>
                <a:effectLst/>
                <a:latin typeface="Calibri" panose="020F0502020204030204" pitchFamily="34" charset="0"/>
                <a:cs typeface="Calibri" panose="020F0502020204030204" pitchFamily="34" charset="0"/>
              </a:rPr>
              <a:t>database manipulation (DML)</a:t>
            </a:r>
            <a:r>
              <a:rPr lang="en-US" sz="3200" b="0" i="0" dirty="0">
                <a:solidFill>
                  <a:srgbClr val="000000"/>
                </a:solidFill>
                <a:effectLst/>
                <a:latin typeface="Calibri" panose="020F0502020204030204" pitchFamily="34" charset="0"/>
                <a:cs typeface="Calibri" panose="020F0502020204030204" pitchFamily="34" charset="0"/>
              </a:rPr>
              <a:t> statement (DELETE, INSERT, or UPDATE)</a:t>
            </a:r>
          </a:p>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A </a:t>
            </a:r>
            <a:r>
              <a:rPr lang="en-US" sz="3200" b="1" i="0" dirty="0">
                <a:solidFill>
                  <a:srgbClr val="000000"/>
                </a:solidFill>
                <a:effectLst/>
                <a:latin typeface="Calibri" panose="020F0502020204030204" pitchFamily="34" charset="0"/>
                <a:cs typeface="Calibri" panose="020F0502020204030204" pitchFamily="34" charset="0"/>
              </a:rPr>
              <a:t>database definition (DDL)</a:t>
            </a:r>
            <a:r>
              <a:rPr lang="en-US" sz="3200" b="0" i="0" dirty="0">
                <a:solidFill>
                  <a:srgbClr val="000000"/>
                </a:solidFill>
                <a:effectLst/>
                <a:latin typeface="Calibri" panose="020F0502020204030204" pitchFamily="34" charset="0"/>
                <a:cs typeface="Calibri" panose="020F0502020204030204" pitchFamily="34" charset="0"/>
              </a:rPr>
              <a:t> statement (CREATE, ALTER, or DROP).</a:t>
            </a:r>
          </a:p>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A </a:t>
            </a:r>
            <a:r>
              <a:rPr lang="en-US" sz="3200" b="1" i="0" dirty="0">
                <a:solidFill>
                  <a:srgbClr val="000000"/>
                </a:solidFill>
                <a:effectLst/>
                <a:latin typeface="Calibri" panose="020F0502020204030204" pitchFamily="34" charset="0"/>
                <a:cs typeface="Calibri" panose="020F0502020204030204" pitchFamily="34" charset="0"/>
              </a:rPr>
              <a:t>database operation</a:t>
            </a:r>
            <a:r>
              <a:rPr lang="en-US" sz="3200" b="0" i="0" dirty="0">
                <a:solidFill>
                  <a:srgbClr val="000000"/>
                </a:solidFill>
                <a:effectLst/>
                <a:latin typeface="Calibri" panose="020F0502020204030204" pitchFamily="34" charset="0"/>
                <a:cs typeface="Calibri" panose="020F0502020204030204" pitchFamily="34" charset="0"/>
              </a:rPr>
              <a:t> (SERVERERROR, LOGON, LOGOFF, STARTUP, or SHUTDOWN).</a:t>
            </a:r>
          </a:p>
          <a:p>
            <a:pPr algn="just"/>
            <a:endParaRPr lang="en-US" sz="3200" dirty="0"/>
          </a:p>
        </p:txBody>
      </p:sp>
    </p:spTree>
    <p:extLst>
      <p:ext uri="{BB962C8B-B14F-4D97-AF65-F5344CB8AC3E}">
        <p14:creationId xmlns:p14="http://schemas.microsoft.com/office/powerpoint/2010/main" val="2941543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F4124-E984-FFA2-5502-C208F28F692F}"/>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312C3BB0-2330-C444-1A0B-D12A3174DFE7}"/>
              </a:ext>
            </a:extLst>
          </p:cNvPr>
          <p:cNvSpPr>
            <a:spLocks noGrp="1"/>
          </p:cNvSpPr>
          <p:nvPr>
            <p:ph idx="1"/>
          </p:nvPr>
        </p:nvSpPr>
        <p:spPr/>
        <p:txBody>
          <a:bodyPr>
            <a:normAutofit/>
          </a:bodyPr>
          <a:lstStyle/>
          <a:p>
            <a:pPr>
              <a:lnSpc>
                <a:spcPct val="100000"/>
              </a:lnSpc>
            </a:pPr>
            <a:r>
              <a:rPr lang="en-US" sz="3200" b="0" i="0" dirty="0">
                <a:solidFill>
                  <a:srgbClr val="000000"/>
                </a:solidFill>
                <a:effectLst/>
                <a:latin typeface="Calibri" panose="020F0502020204030204" pitchFamily="34" charset="0"/>
                <a:cs typeface="Calibri" panose="020F0502020204030204" pitchFamily="34" charset="0"/>
              </a:rPr>
              <a:t>Triggers can be defined on the table, view, schema, or database with which the event is associated.</a:t>
            </a:r>
            <a:endParaRPr lang="en-US"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84304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72213-668F-6F5B-57B4-2BB74F8B300A}"/>
              </a:ext>
            </a:extLst>
          </p:cNvPr>
          <p:cNvSpPr>
            <a:spLocks noGrp="1"/>
          </p:cNvSpPr>
          <p:nvPr>
            <p:ph type="title"/>
          </p:nvPr>
        </p:nvSpPr>
        <p:spPr/>
        <p:txBody>
          <a:bodyPr/>
          <a:lstStyle/>
          <a:p>
            <a:r>
              <a:rPr lang="en-US" b="0" i="0" dirty="0">
                <a:effectLst/>
                <a:latin typeface="Verdana" panose="020B0604030504040204" pitchFamily="34" charset="0"/>
              </a:rPr>
              <a:t>Benefits of Triggers</a:t>
            </a:r>
            <a:br>
              <a:rPr lang="en-US" b="0" i="0" dirty="0">
                <a:effectLst/>
                <a:latin typeface="Verdana" panose="020B0604030504040204" pitchFamily="34" charset="0"/>
              </a:rPr>
            </a:br>
            <a:endParaRPr lang="en-US" dirty="0"/>
          </a:p>
        </p:txBody>
      </p:sp>
      <p:sp>
        <p:nvSpPr>
          <p:cNvPr id="3" name="Content Placeholder 2">
            <a:extLst>
              <a:ext uri="{FF2B5EF4-FFF2-40B4-BE49-F238E27FC236}">
                <a16:creationId xmlns:a16="http://schemas.microsoft.com/office/drawing/2014/main" id="{59D99054-4D08-E8FC-CB5E-CFECDD74D330}"/>
              </a:ext>
            </a:extLst>
          </p:cNvPr>
          <p:cNvSpPr>
            <a:spLocks noGrp="1"/>
          </p:cNvSpPr>
          <p:nvPr>
            <p:ph idx="1"/>
          </p:nvPr>
        </p:nvSpPr>
        <p:spPr>
          <a:xfrm>
            <a:off x="838200" y="1825624"/>
            <a:ext cx="10515600" cy="5032375"/>
          </a:xfrm>
        </p:spPr>
        <p:txBody>
          <a:bodyPr>
            <a:normAutofit/>
          </a:bodyPr>
          <a:lstStyle/>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Generating some derived column values automatically</a:t>
            </a:r>
          </a:p>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Enforcing referential integrity</a:t>
            </a:r>
          </a:p>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Event logging and storing information on table access</a:t>
            </a:r>
          </a:p>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Auditing</a:t>
            </a:r>
          </a:p>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Synchronous replication of tables</a:t>
            </a:r>
          </a:p>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Imposing security authorizations</a:t>
            </a:r>
          </a:p>
          <a:p>
            <a:pPr algn="just">
              <a:buFont typeface="Arial" panose="020B0604020202020204" pitchFamily="34" charset="0"/>
              <a:buChar char="•"/>
            </a:pPr>
            <a:r>
              <a:rPr lang="en-US" sz="3200" b="0" i="0" dirty="0">
                <a:solidFill>
                  <a:srgbClr val="000000"/>
                </a:solidFill>
                <a:effectLst/>
                <a:latin typeface="Calibri" panose="020F0502020204030204" pitchFamily="34" charset="0"/>
                <a:cs typeface="Calibri" panose="020F0502020204030204" pitchFamily="34" charset="0"/>
              </a:rPr>
              <a:t>Preventing invalid transactions</a:t>
            </a:r>
          </a:p>
          <a:p>
            <a:endParaRPr lang="en-US" dirty="0"/>
          </a:p>
        </p:txBody>
      </p:sp>
    </p:spTree>
    <p:extLst>
      <p:ext uri="{BB962C8B-B14F-4D97-AF65-F5344CB8AC3E}">
        <p14:creationId xmlns:p14="http://schemas.microsoft.com/office/powerpoint/2010/main" val="3890015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8E818-74BB-C8DB-EA84-5D090F9C8C61}"/>
              </a:ext>
            </a:extLst>
          </p:cNvPr>
          <p:cNvSpPr>
            <a:spLocks noGrp="1"/>
          </p:cNvSpPr>
          <p:nvPr>
            <p:ph type="title"/>
          </p:nvPr>
        </p:nvSpPr>
        <p:spPr/>
        <p:txBody>
          <a:bodyPr/>
          <a:lstStyle/>
          <a:p>
            <a:r>
              <a:rPr lang="en-US" b="1" i="0" dirty="0">
                <a:solidFill>
                  <a:srgbClr val="000000"/>
                </a:solidFill>
                <a:effectLst/>
                <a:latin typeface="var(--ff-lato)"/>
              </a:rPr>
              <a:t>Creating Triggers</a:t>
            </a:r>
            <a:br>
              <a:rPr lang="en-US" b="0" i="0" dirty="0">
                <a:solidFill>
                  <a:srgbClr val="000000"/>
                </a:solidFill>
                <a:effectLst/>
                <a:latin typeface="var(--ff-lato)"/>
              </a:rPr>
            </a:br>
            <a:endParaRPr lang="en-US" dirty="0"/>
          </a:p>
        </p:txBody>
      </p:sp>
      <p:sp>
        <p:nvSpPr>
          <p:cNvPr id="3" name="Content Placeholder 2">
            <a:extLst>
              <a:ext uri="{FF2B5EF4-FFF2-40B4-BE49-F238E27FC236}">
                <a16:creationId xmlns:a16="http://schemas.microsoft.com/office/drawing/2014/main" id="{E73A7A36-B766-52ED-02B4-EB7123F55B39}"/>
              </a:ext>
            </a:extLst>
          </p:cNvPr>
          <p:cNvSpPr>
            <a:spLocks noGrp="1"/>
          </p:cNvSpPr>
          <p:nvPr>
            <p:ph idx="1"/>
          </p:nvPr>
        </p:nvSpPr>
        <p:spPr>
          <a:xfrm>
            <a:off x="838200" y="1562986"/>
            <a:ext cx="10515600" cy="5295013"/>
          </a:xfrm>
        </p:spPr>
        <p:txBody>
          <a:bodyPr>
            <a:normAutofit fontScale="92500" lnSpcReduction="10000"/>
          </a:bodyPr>
          <a:lstStyle/>
          <a:p>
            <a:r>
              <a:rPr lang="en-US" b="0" i="0" dirty="0">
                <a:solidFill>
                  <a:srgbClr val="CC99CD"/>
                </a:solidFill>
                <a:effectLst/>
                <a:latin typeface="Courier New" panose="02070309020205020404" pitchFamily="49" charset="0"/>
              </a:rPr>
              <a:t>CREATE</a:t>
            </a:r>
            <a:r>
              <a:rPr lang="en-US" b="0" i="0" dirty="0">
                <a:solidFill>
                  <a:srgbClr val="CCCCCC"/>
                </a:solidFill>
                <a:effectLst/>
                <a:latin typeface="Courier New" panose="02070309020205020404" pitchFamily="49" charset="0"/>
              </a:rPr>
              <a:t> [</a:t>
            </a:r>
            <a:r>
              <a:rPr lang="en-US" b="0" i="0" dirty="0">
                <a:solidFill>
                  <a:srgbClr val="67CDCC"/>
                </a:solidFill>
                <a:effectLst/>
                <a:latin typeface="Courier New" panose="02070309020205020404" pitchFamily="49" charset="0"/>
              </a:rPr>
              <a:t>OR</a:t>
            </a: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REPLACE</a:t>
            </a:r>
            <a:r>
              <a:rPr lang="en-US" b="0" i="0" dirty="0">
                <a:solidFill>
                  <a:srgbClr val="CCCCCC"/>
                </a:solidFill>
                <a:effectLst/>
                <a:latin typeface="Courier New" panose="02070309020205020404" pitchFamily="49" charset="0"/>
              </a:rPr>
              <a:t> ] </a:t>
            </a:r>
            <a:r>
              <a:rPr lang="en-US" b="0" i="0" dirty="0">
                <a:solidFill>
                  <a:srgbClr val="CC99CD"/>
                </a:solidFill>
                <a:effectLst/>
                <a:latin typeface="Courier New" panose="02070309020205020404" pitchFamily="49" charset="0"/>
              </a:rPr>
              <a:t>TRIGGER</a:t>
            </a:r>
            <a:r>
              <a:rPr lang="en-US" b="0" i="0" dirty="0">
                <a:solidFill>
                  <a:srgbClr val="CCCCCC"/>
                </a:solidFill>
                <a:effectLst/>
                <a:latin typeface="Courier New" panose="02070309020205020404" pitchFamily="49" charset="0"/>
              </a:rPr>
              <a:t> </a:t>
            </a:r>
            <a:r>
              <a:rPr lang="en-US" b="0" i="0" dirty="0" err="1">
                <a:effectLst/>
                <a:latin typeface="Courier New" panose="02070309020205020404" pitchFamily="49" charset="0"/>
              </a:rPr>
              <a:t>trigger_name</a:t>
            </a:r>
            <a:r>
              <a:rPr lang="en-US" b="0" i="0" dirty="0">
                <a:effectLst/>
                <a:latin typeface="Courier New" panose="02070309020205020404" pitchFamily="49" charset="0"/>
              </a:rPr>
              <a:t> {BEFORE </a:t>
            </a:r>
            <a:r>
              <a:rPr lang="en-US" b="0" i="0" dirty="0">
                <a:solidFill>
                  <a:srgbClr val="67CDCC"/>
                </a:solidFill>
                <a:effectLst/>
                <a:latin typeface="Courier New" panose="02070309020205020404" pitchFamily="49" charset="0"/>
              </a:rPr>
              <a:t>|</a:t>
            </a: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AFTER</a:t>
            </a:r>
            <a:r>
              <a:rPr lang="en-US" b="0" i="0" dirty="0">
                <a:solidFill>
                  <a:srgbClr val="CCCCCC"/>
                </a:solidFill>
                <a:effectLst/>
                <a:latin typeface="Courier New" panose="02070309020205020404" pitchFamily="49" charset="0"/>
              </a:rPr>
              <a:t> </a:t>
            </a:r>
            <a:r>
              <a:rPr lang="en-US" b="0" i="0" dirty="0">
                <a:solidFill>
                  <a:srgbClr val="67CDCC"/>
                </a:solidFill>
                <a:effectLst/>
                <a:latin typeface="Courier New" panose="02070309020205020404" pitchFamily="49" charset="0"/>
              </a:rPr>
              <a:t>|</a:t>
            </a:r>
            <a:r>
              <a:rPr lang="en-US" b="0" i="0" dirty="0">
                <a:solidFill>
                  <a:srgbClr val="CCCCCC"/>
                </a:solidFill>
                <a:effectLst/>
                <a:latin typeface="Courier New" panose="02070309020205020404" pitchFamily="49" charset="0"/>
              </a:rPr>
              <a:t> </a:t>
            </a:r>
            <a:r>
              <a:rPr lang="en-US" b="0" i="0" dirty="0">
                <a:effectLst/>
                <a:latin typeface="Courier New" panose="02070309020205020404" pitchFamily="49" charset="0"/>
              </a:rPr>
              <a:t>INSTEAD</a:t>
            </a: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OF</a:t>
            </a:r>
            <a:r>
              <a:rPr lang="en-US" b="0" i="0" dirty="0">
                <a:solidFill>
                  <a:srgbClr val="CCCCCC"/>
                </a:solidFill>
                <a:effectLst/>
                <a:latin typeface="Courier New" panose="02070309020205020404" pitchFamily="49" charset="0"/>
              </a:rPr>
              <a:t> } </a:t>
            </a:r>
          </a:p>
          <a:p>
            <a:pPr marL="0" indent="0">
              <a:buNone/>
            </a:pP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INSERT</a:t>
            </a:r>
            <a:r>
              <a:rPr lang="en-US" b="0" i="0" dirty="0">
                <a:solidFill>
                  <a:srgbClr val="CCCCCC"/>
                </a:solidFill>
                <a:effectLst/>
                <a:latin typeface="Courier New" panose="02070309020205020404" pitchFamily="49" charset="0"/>
              </a:rPr>
              <a:t> [</a:t>
            </a:r>
            <a:r>
              <a:rPr lang="en-US" b="0" i="0" dirty="0">
                <a:solidFill>
                  <a:srgbClr val="67CDCC"/>
                </a:solidFill>
                <a:effectLst/>
                <a:latin typeface="Courier New" panose="02070309020205020404" pitchFamily="49" charset="0"/>
              </a:rPr>
              <a:t>OR</a:t>
            </a:r>
            <a:r>
              <a:rPr lang="en-US" b="0" i="0" dirty="0">
                <a:solidFill>
                  <a:srgbClr val="CCCCCC"/>
                </a:solidFill>
                <a:effectLst/>
                <a:latin typeface="Courier New" panose="02070309020205020404" pitchFamily="49" charset="0"/>
              </a:rPr>
              <a:t>] </a:t>
            </a:r>
            <a:r>
              <a:rPr lang="en-US" b="0" i="0" dirty="0">
                <a:solidFill>
                  <a:srgbClr val="67CDCC"/>
                </a:solidFill>
                <a:effectLst/>
                <a:latin typeface="Courier New" panose="02070309020205020404" pitchFamily="49" charset="0"/>
              </a:rPr>
              <a:t>|</a:t>
            </a: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UPDATE</a:t>
            </a:r>
            <a:r>
              <a:rPr lang="en-US" b="0" i="0" dirty="0">
                <a:solidFill>
                  <a:srgbClr val="CCCCCC"/>
                </a:solidFill>
                <a:effectLst/>
                <a:latin typeface="Courier New" panose="02070309020205020404" pitchFamily="49" charset="0"/>
              </a:rPr>
              <a:t> [</a:t>
            </a:r>
            <a:r>
              <a:rPr lang="en-US" b="0" i="0" dirty="0">
                <a:solidFill>
                  <a:srgbClr val="67CDCC"/>
                </a:solidFill>
                <a:effectLst/>
                <a:latin typeface="Courier New" panose="02070309020205020404" pitchFamily="49" charset="0"/>
              </a:rPr>
              <a:t>OR</a:t>
            </a:r>
            <a:r>
              <a:rPr lang="en-US" b="0" i="0" dirty="0">
                <a:solidFill>
                  <a:srgbClr val="CCCCCC"/>
                </a:solidFill>
                <a:effectLst/>
                <a:latin typeface="Courier New" panose="02070309020205020404" pitchFamily="49" charset="0"/>
              </a:rPr>
              <a:t>] </a:t>
            </a:r>
            <a:r>
              <a:rPr lang="en-US" b="0" i="0" dirty="0">
                <a:solidFill>
                  <a:srgbClr val="67CDCC"/>
                </a:solidFill>
                <a:effectLst/>
                <a:latin typeface="Courier New" panose="02070309020205020404" pitchFamily="49" charset="0"/>
              </a:rPr>
              <a:t>|</a:t>
            </a: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DELETE</a:t>
            </a:r>
            <a:r>
              <a:rPr lang="en-US" b="0" i="0" dirty="0">
                <a:solidFill>
                  <a:srgbClr val="CCCCCC"/>
                </a:solidFill>
                <a:effectLst/>
                <a:latin typeface="Courier New" panose="02070309020205020404" pitchFamily="49" charset="0"/>
              </a:rPr>
              <a:t>} </a:t>
            </a:r>
          </a:p>
          <a:p>
            <a:pPr marL="0" indent="0">
              <a:buNone/>
            </a:pP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OF</a:t>
            </a:r>
            <a:r>
              <a:rPr lang="en-US" b="0" i="0" dirty="0">
                <a:solidFill>
                  <a:srgbClr val="CCCCCC"/>
                </a:solidFill>
                <a:effectLst/>
                <a:latin typeface="Courier New" panose="02070309020205020404" pitchFamily="49" charset="0"/>
              </a:rPr>
              <a:t> </a:t>
            </a:r>
            <a:r>
              <a:rPr lang="en-US" b="0" i="0" dirty="0" err="1">
                <a:effectLst/>
                <a:latin typeface="Courier New" panose="02070309020205020404" pitchFamily="49" charset="0"/>
              </a:rPr>
              <a:t>col_name</a:t>
            </a:r>
            <a:r>
              <a:rPr lang="en-US" b="0" i="0" dirty="0">
                <a:solidFill>
                  <a:srgbClr val="CCCCCC"/>
                </a:solidFill>
                <a:effectLst/>
                <a:latin typeface="Courier New" panose="02070309020205020404" pitchFamily="49" charset="0"/>
              </a:rPr>
              <a:t>] </a:t>
            </a:r>
          </a:p>
          <a:p>
            <a:pPr marL="0" indent="0">
              <a:buNone/>
            </a:pPr>
            <a:r>
              <a:rPr lang="en-US" b="0" i="0" dirty="0">
                <a:solidFill>
                  <a:srgbClr val="CC99CD"/>
                </a:solidFill>
                <a:effectLst/>
                <a:latin typeface="Courier New" panose="02070309020205020404" pitchFamily="49" charset="0"/>
              </a:rPr>
              <a:t>  ON</a:t>
            </a:r>
            <a:r>
              <a:rPr lang="en-US" b="0" i="0" dirty="0">
                <a:solidFill>
                  <a:srgbClr val="CCCCCC"/>
                </a:solidFill>
                <a:effectLst/>
                <a:latin typeface="Courier New" panose="02070309020205020404" pitchFamily="49" charset="0"/>
              </a:rPr>
              <a:t> </a:t>
            </a:r>
            <a:r>
              <a:rPr lang="en-US" b="0" i="0" dirty="0" err="1">
                <a:effectLst/>
                <a:latin typeface="Courier New" panose="02070309020205020404" pitchFamily="49" charset="0"/>
              </a:rPr>
              <a:t>table_name</a:t>
            </a:r>
            <a:r>
              <a:rPr lang="en-US" b="0" i="0" dirty="0">
                <a:effectLst/>
                <a:latin typeface="Courier New" panose="02070309020205020404" pitchFamily="49" charset="0"/>
              </a:rPr>
              <a:t> </a:t>
            </a:r>
          </a:p>
          <a:p>
            <a:pPr marL="0" indent="0">
              <a:buNone/>
            </a:pPr>
            <a:r>
              <a:rPr lang="en-US" b="0" i="0" dirty="0">
                <a:solidFill>
                  <a:srgbClr val="CCCCCC"/>
                </a:solidFill>
                <a:effectLst/>
                <a:latin typeface="Courier New" panose="02070309020205020404" pitchFamily="49" charset="0"/>
              </a:rPr>
              <a:t>  [</a:t>
            </a:r>
            <a:r>
              <a:rPr lang="en-US" b="0" i="0" dirty="0">
                <a:effectLst/>
                <a:latin typeface="Courier New" panose="02070309020205020404" pitchFamily="49" charset="0"/>
              </a:rPr>
              <a:t>REFERENCING OLD </a:t>
            </a:r>
            <a:r>
              <a:rPr lang="en-US" b="0" i="0" dirty="0">
                <a:solidFill>
                  <a:srgbClr val="CC99CD"/>
                </a:solidFill>
                <a:effectLst/>
                <a:latin typeface="Courier New" panose="02070309020205020404" pitchFamily="49" charset="0"/>
              </a:rPr>
              <a:t>AS</a:t>
            </a:r>
            <a:r>
              <a:rPr lang="en-US" b="0" i="0" dirty="0">
                <a:solidFill>
                  <a:srgbClr val="CCCCCC"/>
                </a:solidFill>
                <a:effectLst/>
                <a:latin typeface="Courier New" panose="02070309020205020404" pitchFamily="49" charset="0"/>
              </a:rPr>
              <a:t> </a:t>
            </a:r>
            <a:r>
              <a:rPr lang="en-US" b="0" i="0" dirty="0">
                <a:effectLst/>
                <a:latin typeface="Courier New" panose="02070309020205020404" pitchFamily="49" charset="0"/>
              </a:rPr>
              <a:t>o</a:t>
            </a: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NEW</a:t>
            </a: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AS</a:t>
            </a:r>
            <a:r>
              <a:rPr lang="en-US" b="0" i="0" dirty="0">
                <a:solidFill>
                  <a:srgbClr val="CCCCCC"/>
                </a:solidFill>
                <a:effectLst/>
                <a:latin typeface="Courier New" panose="02070309020205020404" pitchFamily="49" charset="0"/>
              </a:rPr>
              <a:t> </a:t>
            </a:r>
            <a:r>
              <a:rPr lang="en-US" b="0" i="0" dirty="0">
                <a:effectLst/>
                <a:latin typeface="Courier New" panose="02070309020205020404" pitchFamily="49" charset="0"/>
              </a:rPr>
              <a:t>n</a:t>
            </a:r>
            <a:r>
              <a:rPr lang="en-US" b="0" i="0" dirty="0">
                <a:solidFill>
                  <a:srgbClr val="CCCCCC"/>
                </a:solidFill>
                <a:effectLst/>
                <a:latin typeface="Courier New" panose="02070309020205020404" pitchFamily="49" charset="0"/>
              </a:rPr>
              <a:t>] </a:t>
            </a:r>
          </a:p>
          <a:p>
            <a:pPr marL="0" indent="0">
              <a:buNone/>
            </a:pP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FOR EACH ROW</a:t>
            </a:r>
            <a:r>
              <a:rPr lang="en-US" b="0" i="0" dirty="0">
                <a:solidFill>
                  <a:srgbClr val="CCCCCC"/>
                </a:solidFill>
                <a:effectLst/>
                <a:latin typeface="Courier New" panose="02070309020205020404" pitchFamily="49" charset="0"/>
              </a:rPr>
              <a:t>] </a:t>
            </a:r>
          </a:p>
          <a:p>
            <a:pPr marL="0" indent="0">
              <a:buNone/>
            </a:pPr>
            <a:r>
              <a:rPr lang="en-US" b="0" i="0" dirty="0">
                <a:solidFill>
                  <a:srgbClr val="CC99CD"/>
                </a:solidFill>
                <a:effectLst/>
                <a:latin typeface="Courier New" panose="02070309020205020404" pitchFamily="49" charset="0"/>
              </a:rPr>
              <a:t>  WHEN</a:t>
            </a:r>
            <a:r>
              <a:rPr lang="en-US" b="0" i="0" dirty="0">
                <a:solidFill>
                  <a:srgbClr val="CCCCCC"/>
                </a:solidFill>
                <a:effectLst/>
                <a:latin typeface="Courier New" panose="02070309020205020404" pitchFamily="49" charset="0"/>
              </a:rPr>
              <a:t> </a:t>
            </a:r>
            <a:r>
              <a:rPr lang="en-US" b="0" i="0" dirty="0">
                <a:effectLst/>
                <a:latin typeface="Courier New" panose="02070309020205020404" pitchFamily="49" charset="0"/>
              </a:rPr>
              <a:t>(condition) </a:t>
            </a:r>
          </a:p>
          <a:p>
            <a:pPr marL="0" indent="0">
              <a:buNone/>
            </a:pPr>
            <a:r>
              <a:rPr lang="en-US" b="0" i="0" dirty="0">
                <a:solidFill>
                  <a:srgbClr val="CC99CD"/>
                </a:solidFill>
                <a:effectLst/>
                <a:latin typeface="Courier New" panose="02070309020205020404" pitchFamily="49" charset="0"/>
              </a:rPr>
              <a:t>  DECLARE</a:t>
            </a:r>
            <a:r>
              <a:rPr lang="en-US" b="0" i="0" dirty="0">
                <a:solidFill>
                  <a:srgbClr val="CCCCCC"/>
                </a:solidFill>
                <a:effectLst/>
                <a:latin typeface="Courier New" panose="02070309020205020404" pitchFamily="49" charset="0"/>
              </a:rPr>
              <a:t> </a:t>
            </a:r>
            <a:r>
              <a:rPr lang="en-US" b="0" i="0" dirty="0">
                <a:effectLst/>
                <a:latin typeface="Courier New" panose="02070309020205020404" pitchFamily="49" charset="0"/>
              </a:rPr>
              <a:t>Declaration-statements</a:t>
            </a:r>
            <a:r>
              <a:rPr lang="en-US" b="0" i="0" dirty="0">
                <a:solidFill>
                  <a:srgbClr val="CCCCCC"/>
                </a:solidFill>
                <a:effectLst/>
                <a:latin typeface="Courier New" panose="02070309020205020404" pitchFamily="49" charset="0"/>
              </a:rPr>
              <a:t> </a:t>
            </a:r>
          </a:p>
          <a:p>
            <a:pPr marL="0" indent="0">
              <a:buNone/>
            </a:pPr>
            <a:r>
              <a:rPr lang="en-US" b="0" i="0" dirty="0">
                <a:solidFill>
                  <a:srgbClr val="CC99CD"/>
                </a:solidFill>
                <a:effectLst/>
                <a:latin typeface="Courier New" panose="02070309020205020404" pitchFamily="49" charset="0"/>
              </a:rPr>
              <a:t>  BEGIN</a:t>
            </a:r>
            <a:r>
              <a:rPr lang="en-US" b="0" i="0" dirty="0">
                <a:solidFill>
                  <a:srgbClr val="CCCCCC"/>
                </a:solidFill>
                <a:effectLst/>
                <a:latin typeface="Courier New" panose="02070309020205020404" pitchFamily="49" charset="0"/>
              </a:rPr>
              <a:t> </a:t>
            </a:r>
            <a:r>
              <a:rPr lang="en-US" b="0" i="0" dirty="0">
                <a:effectLst/>
                <a:latin typeface="Courier New" panose="02070309020205020404" pitchFamily="49" charset="0"/>
              </a:rPr>
              <a:t>Executable-statements </a:t>
            </a:r>
          </a:p>
          <a:p>
            <a:pPr marL="0" indent="0">
              <a:buNone/>
            </a:pPr>
            <a:r>
              <a:rPr lang="en-US" b="0" i="0" dirty="0">
                <a:solidFill>
                  <a:srgbClr val="CC99CD"/>
                </a:solidFill>
                <a:effectLst/>
                <a:latin typeface="Courier New" panose="02070309020205020404" pitchFamily="49" charset="0"/>
              </a:rPr>
              <a:t>  EXCEPTION</a:t>
            </a:r>
            <a:r>
              <a:rPr lang="en-US" b="0" i="0" dirty="0">
                <a:solidFill>
                  <a:srgbClr val="CCCCCC"/>
                </a:solidFill>
                <a:effectLst/>
                <a:latin typeface="Courier New" panose="02070309020205020404" pitchFamily="49" charset="0"/>
              </a:rPr>
              <a:t> </a:t>
            </a:r>
          </a:p>
          <a:p>
            <a:pPr marL="0" indent="0">
              <a:buNone/>
            </a:pPr>
            <a:r>
              <a:rPr lang="en-US" b="0" i="0" dirty="0">
                <a:solidFill>
                  <a:srgbClr val="CC99CD"/>
                </a:solidFill>
                <a:effectLst/>
                <a:latin typeface="Courier New" panose="02070309020205020404" pitchFamily="49" charset="0"/>
              </a:rPr>
              <a:t>  Exception</a:t>
            </a:r>
            <a:r>
              <a:rPr lang="en-US" b="0" i="0" dirty="0">
                <a:solidFill>
                  <a:srgbClr val="67CDCC"/>
                </a:solidFill>
                <a:effectLst/>
                <a:latin typeface="Courier New" panose="02070309020205020404" pitchFamily="49" charset="0"/>
              </a:rPr>
              <a:t>-</a:t>
            </a:r>
            <a:r>
              <a:rPr lang="en-US" b="0" i="0" dirty="0">
                <a:effectLst/>
                <a:latin typeface="Courier New" panose="02070309020205020404" pitchFamily="49" charset="0"/>
              </a:rPr>
              <a:t>handling-statements</a:t>
            </a:r>
            <a:r>
              <a:rPr lang="en-US" b="0" i="0" dirty="0">
                <a:solidFill>
                  <a:srgbClr val="CCCCCC"/>
                </a:solidFill>
                <a:effectLst/>
                <a:latin typeface="Courier New" panose="02070309020205020404" pitchFamily="49" charset="0"/>
              </a:rPr>
              <a:t> </a:t>
            </a:r>
            <a:r>
              <a:rPr lang="en-US" b="0" i="0" dirty="0">
                <a:solidFill>
                  <a:srgbClr val="CC99CD"/>
                </a:solidFill>
                <a:effectLst/>
                <a:latin typeface="Courier New" panose="02070309020205020404" pitchFamily="49" charset="0"/>
              </a:rPr>
              <a:t>END</a:t>
            </a:r>
            <a:r>
              <a:rPr lang="en-US" b="0" i="0" dirty="0">
                <a:solidFill>
                  <a:srgbClr val="CCCCCC"/>
                </a:solidFill>
                <a:effectLst/>
                <a:latin typeface="Courier New" panose="02070309020205020404" pitchFamily="49" charset="0"/>
              </a:rPr>
              <a:t>;</a:t>
            </a:r>
            <a:endParaRPr lang="en-US" dirty="0"/>
          </a:p>
        </p:txBody>
      </p:sp>
    </p:spTree>
    <p:extLst>
      <p:ext uri="{BB962C8B-B14F-4D97-AF65-F5344CB8AC3E}">
        <p14:creationId xmlns:p14="http://schemas.microsoft.com/office/powerpoint/2010/main" val="158263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2E5218-3E2E-E8B1-4DA2-6FE5DEF04F43}"/>
              </a:ext>
            </a:extLst>
          </p:cNvPr>
          <p:cNvSpPr>
            <a:spLocks noGrp="1"/>
          </p:cNvSpPr>
          <p:nvPr>
            <p:ph idx="1"/>
          </p:nvPr>
        </p:nvSpPr>
        <p:spPr>
          <a:xfrm>
            <a:off x="616688" y="0"/>
            <a:ext cx="11227982" cy="6858000"/>
          </a:xfrm>
        </p:spPr>
        <p:txBody>
          <a:bodyPr>
            <a:normAutofit fontScale="92500" lnSpcReduction="20000"/>
          </a:bodyPr>
          <a:lstStyle/>
          <a:p>
            <a:pPr marL="0" indent="0">
              <a:buNone/>
            </a:pPr>
            <a:r>
              <a:rPr lang="en-US" dirty="0"/>
              <a:t>Were</a:t>
            </a:r>
          </a:p>
          <a:p>
            <a:pPr algn="just">
              <a:lnSpc>
                <a:spcPct val="110000"/>
              </a:lnSpc>
              <a:buFont typeface="Arial" panose="020B0604020202020204" pitchFamily="34" charset="0"/>
              <a:buChar char="•"/>
            </a:pPr>
            <a:r>
              <a:rPr lang="en-US" sz="2400" b="1" i="0" dirty="0">
                <a:effectLst/>
                <a:latin typeface="Verdana" panose="020B0604030504040204" pitchFamily="34" charset="0"/>
              </a:rPr>
              <a:t>CREATE [OR REPLACE] </a:t>
            </a:r>
            <a:r>
              <a:rPr lang="en-US" sz="2400" b="1" i="0" dirty="0">
                <a:solidFill>
                  <a:srgbClr val="000000"/>
                </a:solidFill>
                <a:effectLst/>
                <a:latin typeface="Verdana" panose="020B0604030504040204" pitchFamily="34" charset="0"/>
              </a:rPr>
              <a:t>TRIGGER</a:t>
            </a:r>
            <a:r>
              <a:rPr lang="en-US" sz="2400" b="0" i="0" dirty="0">
                <a:solidFill>
                  <a:srgbClr val="000000"/>
                </a:solidFill>
                <a:effectLst/>
                <a:latin typeface="Verdana" panose="020B0604030504040204" pitchFamily="34" charset="0"/>
              </a:rPr>
              <a:t> </a:t>
            </a:r>
            <a:r>
              <a:rPr lang="en-US" sz="2400" b="0" i="0" dirty="0" err="1">
                <a:solidFill>
                  <a:srgbClr val="000000"/>
                </a:solidFill>
                <a:effectLst/>
                <a:latin typeface="Verdana" panose="020B0604030504040204" pitchFamily="34" charset="0"/>
              </a:rPr>
              <a:t>trigger_name</a:t>
            </a:r>
            <a:r>
              <a:rPr lang="en-US" sz="2400" b="0" i="0" dirty="0">
                <a:solidFill>
                  <a:srgbClr val="000000"/>
                </a:solidFill>
                <a:effectLst/>
                <a:latin typeface="Verdana" panose="020B0604030504040204" pitchFamily="34" charset="0"/>
              </a:rPr>
              <a:t> − Creates or replaces an existing trigger with the </a:t>
            </a:r>
            <a:r>
              <a:rPr lang="en-US" sz="2400" b="0" i="1" dirty="0" err="1">
                <a:solidFill>
                  <a:srgbClr val="000000"/>
                </a:solidFill>
                <a:effectLst/>
                <a:latin typeface="Verdana" panose="020B0604030504040204" pitchFamily="34" charset="0"/>
              </a:rPr>
              <a:t>trigger_name</a:t>
            </a:r>
            <a:r>
              <a:rPr lang="en-US" sz="2400" b="0" i="0" dirty="0">
                <a:solidFill>
                  <a:srgbClr val="000000"/>
                </a:solidFill>
                <a:effectLst/>
                <a:latin typeface="Verdana" panose="020B0604030504040204" pitchFamily="34" charset="0"/>
              </a:rPr>
              <a:t>.</a:t>
            </a:r>
          </a:p>
          <a:p>
            <a:pPr algn="just">
              <a:lnSpc>
                <a:spcPct val="110000"/>
              </a:lnSpc>
              <a:buFont typeface="Arial" panose="020B0604020202020204" pitchFamily="34" charset="0"/>
              <a:buChar char="•"/>
            </a:pPr>
            <a:r>
              <a:rPr lang="en-US" sz="2400" b="1" i="0" dirty="0">
                <a:effectLst/>
                <a:latin typeface="Verdana" panose="020B0604030504040204" pitchFamily="34" charset="0"/>
              </a:rPr>
              <a:t>{BEFORE | AFTER | INSTEAD OF} </a:t>
            </a:r>
            <a:r>
              <a:rPr lang="en-US" sz="2400" b="0" i="0" dirty="0">
                <a:solidFill>
                  <a:srgbClr val="000000"/>
                </a:solidFill>
                <a:effectLst/>
                <a:latin typeface="Verdana" panose="020B0604030504040204" pitchFamily="34" charset="0"/>
              </a:rPr>
              <a:t>− This specifies when the trigger will be executed. The INSTEAD OF clause is used for creating trigger on a view.</a:t>
            </a:r>
          </a:p>
          <a:p>
            <a:pPr algn="just">
              <a:lnSpc>
                <a:spcPct val="110000"/>
              </a:lnSpc>
              <a:buFont typeface="Arial" panose="020B0604020202020204" pitchFamily="34" charset="0"/>
              <a:buChar char="•"/>
            </a:pPr>
            <a:r>
              <a:rPr lang="en-US" sz="2400" b="1" i="0" dirty="0">
                <a:solidFill>
                  <a:srgbClr val="000000"/>
                </a:solidFill>
                <a:effectLst/>
                <a:latin typeface="Verdana" panose="020B0604030504040204" pitchFamily="34" charset="0"/>
              </a:rPr>
              <a:t>{INSERT [OR] | UPDATE [OR] | DELETE} </a:t>
            </a:r>
            <a:r>
              <a:rPr lang="en-US" sz="2400" b="0" i="0" dirty="0">
                <a:solidFill>
                  <a:srgbClr val="000000"/>
                </a:solidFill>
                <a:effectLst/>
                <a:latin typeface="Verdana" panose="020B0604030504040204" pitchFamily="34" charset="0"/>
              </a:rPr>
              <a:t>− This specifies the DML operation.</a:t>
            </a:r>
          </a:p>
          <a:p>
            <a:pPr algn="just">
              <a:lnSpc>
                <a:spcPct val="110000"/>
              </a:lnSpc>
              <a:buFont typeface="Arial" panose="020B0604020202020204" pitchFamily="34" charset="0"/>
              <a:buChar char="•"/>
            </a:pPr>
            <a:r>
              <a:rPr lang="en-US" sz="2400" b="1" i="0" dirty="0">
                <a:solidFill>
                  <a:srgbClr val="000000"/>
                </a:solidFill>
                <a:effectLst/>
                <a:latin typeface="Verdana" panose="020B0604030504040204" pitchFamily="34" charset="0"/>
              </a:rPr>
              <a:t>[OF </a:t>
            </a:r>
            <a:r>
              <a:rPr lang="en-US" sz="2400" b="1" i="0" dirty="0" err="1">
                <a:solidFill>
                  <a:srgbClr val="000000"/>
                </a:solidFill>
                <a:effectLst/>
                <a:latin typeface="Verdana" panose="020B0604030504040204" pitchFamily="34" charset="0"/>
              </a:rPr>
              <a:t>col_name</a:t>
            </a:r>
            <a:r>
              <a:rPr lang="en-US" sz="2400" b="1" i="0" dirty="0">
                <a:solidFill>
                  <a:srgbClr val="000000"/>
                </a:solidFill>
                <a:effectLst/>
                <a:latin typeface="Verdana" panose="020B0604030504040204" pitchFamily="34" charset="0"/>
              </a:rPr>
              <a:t>] </a:t>
            </a:r>
            <a:r>
              <a:rPr lang="en-US" sz="2400" b="0" i="0" dirty="0">
                <a:solidFill>
                  <a:srgbClr val="000000"/>
                </a:solidFill>
                <a:effectLst/>
                <a:latin typeface="Verdana" panose="020B0604030504040204" pitchFamily="34" charset="0"/>
              </a:rPr>
              <a:t>− This specifies the column name that will be updated.</a:t>
            </a:r>
          </a:p>
          <a:p>
            <a:pPr algn="just">
              <a:lnSpc>
                <a:spcPct val="110000"/>
              </a:lnSpc>
              <a:buFont typeface="Arial" panose="020B0604020202020204" pitchFamily="34" charset="0"/>
              <a:buChar char="•"/>
            </a:pPr>
            <a:r>
              <a:rPr lang="en-US" sz="2400" b="1" i="0" dirty="0">
                <a:solidFill>
                  <a:srgbClr val="000000"/>
                </a:solidFill>
                <a:effectLst/>
                <a:latin typeface="Verdana" panose="020B0604030504040204" pitchFamily="34" charset="0"/>
              </a:rPr>
              <a:t>[ON </a:t>
            </a:r>
            <a:r>
              <a:rPr lang="en-US" sz="2400" b="1" i="0" dirty="0" err="1">
                <a:solidFill>
                  <a:srgbClr val="000000"/>
                </a:solidFill>
                <a:effectLst/>
                <a:latin typeface="Verdana" panose="020B0604030504040204" pitchFamily="34" charset="0"/>
              </a:rPr>
              <a:t>table_name</a:t>
            </a:r>
            <a:r>
              <a:rPr lang="en-US" sz="2400" b="1" i="0" dirty="0">
                <a:solidFill>
                  <a:srgbClr val="000000"/>
                </a:solidFill>
                <a:effectLst/>
                <a:latin typeface="Verdana" panose="020B0604030504040204" pitchFamily="34" charset="0"/>
              </a:rPr>
              <a:t>] </a:t>
            </a:r>
            <a:r>
              <a:rPr lang="en-US" sz="2400" b="0" i="0" dirty="0">
                <a:solidFill>
                  <a:srgbClr val="000000"/>
                </a:solidFill>
                <a:effectLst/>
                <a:latin typeface="Verdana" panose="020B0604030504040204" pitchFamily="34" charset="0"/>
              </a:rPr>
              <a:t>− This specifies the name of the table associated with the trigger.</a:t>
            </a:r>
          </a:p>
          <a:p>
            <a:pPr algn="just">
              <a:lnSpc>
                <a:spcPct val="110000"/>
              </a:lnSpc>
              <a:buFont typeface="Arial" panose="020B0604020202020204" pitchFamily="34" charset="0"/>
              <a:buChar char="•"/>
            </a:pPr>
            <a:r>
              <a:rPr lang="en-US" sz="2400" b="1" i="0" dirty="0">
                <a:solidFill>
                  <a:srgbClr val="000000"/>
                </a:solidFill>
                <a:effectLst/>
                <a:latin typeface="Verdana" panose="020B0604030504040204" pitchFamily="34" charset="0"/>
              </a:rPr>
              <a:t>[REFERENCING OLD AS o NEW AS n] </a:t>
            </a:r>
            <a:r>
              <a:rPr lang="en-US" sz="2400" b="0" i="0" dirty="0">
                <a:solidFill>
                  <a:srgbClr val="000000"/>
                </a:solidFill>
                <a:effectLst/>
                <a:latin typeface="Verdana" panose="020B0604030504040204" pitchFamily="34" charset="0"/>
              </a:rPr>
              <a:t>− This allows you to refer new and old values for various DML statements, such as INSERT, UPDATE, and DELETE.</a:t>
            </a:r>
          </a:p>
          <a:p>
            <a:pPr algn="just">
              <a:lnSpc>
                <a:spcPct val="110000"/>
              </a:lnSpc>
              <a:buFont typeface="Arial" panose="020B0604020202020204" pitchFamily="34" charset="0"/>
              <a:buChar char="•"/>
            </a:pPr>
            <a:r>
              <a:rPr lang="en-US" sz="2400" b="1" i="0" dirty="0">
                <a:solidFill>
                  <a:srgbClr val="000000"/>
                </a:solidFill>
                <a:effectLst/>
                <a:latin typeface="Verdana" panose="020B0604030504040204" pitchFamily="34" charset="0"/>
              </a:rPr>
              <a:t>[FOR EACH ROW] </a:t>
            </a:r>
            <a:r>
              <a:rPr lang="en-US" sz="2400" b="0" i="0" dirty="0">
                <a:solidFill>
                  <a:srgbClr val="000000"/>
                </a:solidFill>
                <a:effectLst/>
                <a:latin typeface="Verdana" panose="020B0604030504040204" pitchFamily="34" charset="0"/>
              </a:rPr>
              <a:t>− This specifies a row-level trigger, i.e., the trigger will be executed for each row being affected. Otherwise the trigger will execute just once when the SQL statement is executed, which is called a table level trigger.</a:t>
            </a:r>
          </a:p>
          <a:p>
            <a:pPr algn="just">
              <a:lnSpc>
                <a:spcPct val="110000"/>
              </a:lnSpc>
              <a:buFont typeface="Arial" panose="020B0604020202020204" pitchFamily="34" charset="0"/>
              <a:buChar char="•"/>
            </a:pPr>
            <a:r>
              <a:rPr lang="en-US" sz="2400" b="1" i="0" dirty="0">
                <a:solidFill>
                  <a:srgbClr val="000000"/>
                </a:solidFill>
                <a:effectLst/>
                <a:latin typeface="Verdana" panose="020B0604030504040204" pitchFamily="34" charset="0"/>
              </a:rPr>
              <a:t>WHEN (condition) </a:t>
            </a:r>
            <a:r>
              <a:rPr lang="en-US" sz="2400" b="0" i="0" dirty="0">
                <a:solidFill>
                  <a:srgbClr val="000000"/>
                </a:solidFill>
                <a:effectLst/>
                <a:latin typeface="Verdana" panose="020B0604030504040204" pitchFamily="34" charset="0"/>
              </a:rPr>
              <a:t>− This provides a condition for rows for which the trigger would fire. This clause is valid only for row-level triggers.</a:t>
            </a:r>
          </a:p>
          <a:p>
            <a:endParaRPr lang="en-US" dirty="0"/>
          </a:p>
        </p:txBody>
      </p:sp>
    </p:spTree>
    <p:extLst>
      <p:ext uri="{BB962C8B-B14F-4D97-AF65-F5344CB8AC3E}">
        <p14:creationId xmlns:p14="http://schemas.microsoft.com/office/powerpoint/2010/main" val="1377501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3ACCE-2FC4-DD79-3774-633B89EAF666}"/>
              </a:ext>
            </a:extLst>
          </p:cNvPr>
          <p:cNvSpPr>
            <a:spLocks noGrp="1"/>
          </p:cNvSpPr>
          <p:nvPr>
            <p:ph type="title"/>
          </p:nvPr>
        </p:nvSpPr>
        <p:spPr/>
        <p:txBody>
          <a:bodyPr/>
          <a:lstStyle/>
          <a:p>
            <a:r>
              <a:rPr lang="en-US" dirty="0"/>
              <a:t>Stored Procedure</a:t>
            </a:r>
          </a:p>
        </p:txBody>
      </p:sp>
      <p:sp>
        <p:nvSpPr>
          <p:cNvPr id="3" name="Content Placeholder 2">
            <a:extLst>
              <a:ext uri="{FF2B5EF4-FFF2-40B4-BE49-F238E27FC236}">
                <a16:creationId xmlns:a16="http://schemas.microsoft.com/office/drawing/2014/main" id="{510E6065-E60A-FC73-22CB-EE1A6A896033}"/>
              </a:ext>
            </a:extLst>
          </p:cNvPr>
          <p:cNvSpPr>
            <a:spLocks noGrp="1"/>
          </p:cNvSpPr>
          <p:nvPr>
            <p:ph idx="1"/>
          </p:nvPr>
        </p:nvSpPr>
        <p:spPr/>
        <p:txBody>
          <a:bodyPr>
            <a:normAutofit/>
          </a:bodyPr>
          <a:lstStyle/>
          <a:p>
            <a:pPr algn="just"/>
            <a:r>
              <a:rPr lang="en-US" sz="3200" b="0" i="0" dirty="0">
                <a:effectLst/>
                <a:latin typeface="Roboto" panose="02000000000000000000" pitchFamily="2" charset="0"/>
              </a:rPr>
              <a:t>A stored procedure in SQL is a group of </a:t>
            </a:r>
            <a:r>
              <a:rPr lang="en-US" sz="3200" b="0" i="0" u="none" strike="noStrike" dirty="0">
                <a:effectLst/>
                <a:latin typeface="Roboto" panose="02000000000000000000" pitchFamily="2" charset="0"/>
              </a:rPr>
              <a:t>SQL statements</a:t>
            </a:r>
            <a:r>
              <a:rPr lang="en-US" sz="3200" b="0" i="0" dirty="0">
                <a:effectLst/>
                <a:latin typeface="Roboto" panose="02000000000000000000" pitchFamily="2" charset="0"/>
              </a:rPr>
              <a:t> that are stored together in a </a:t>
            </a:r>
            <a:r>
              <a:rPr lang="en-US" sz="3200" b="0" i="0" u="none" strike="noStrike" dirty="0">
                <a:effectLst/>
                <a:latin typeface="Roboto" panose="02000000000000000000" pitchFamily="2" charset="0"/>
              </a:rPr>
              <a:t>database</a:t>
            </a:r>
            <a:r>
              <a:rPr lang="en-US" sz="3200" b="0" i="0" dirty="0">
                <a:effectLst/>
                <a:latin typeface="Roboto" panose="02000000000000000000" pitchFamily="2" charset="0"/>
              </a:rPr>
              <a:t>. Based on the statements in the procedure and the parameters you pass, it can perform one or multiple DML operations on the database, and return value, if any. Thus, it allows you to pass the same statements multiple times, thereby, enabling reusability.</a:t>
            </a:r>
            <a:endParaRPr lang="en-US" sz="3200" dirty="0"/>
          </a:p>
        </p:txBody>
      </p:sp>
    </p:spTree>
    <p:extLst>
      <p:ext uri="{BB962C8B-B14F-4D97-AF65-F5344CB8AC3E}">
        <p14:creationId xmlns:p14="http://schemas.microsoft.com/office/powerpoint/2010/main" val="1254443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2BABC-DDD5-32B9-2CD8-42F971B24FD1}"/>
              </a:ext>
            </a:extLst>
          </p:cNvPr>
          <p:cNvSpPr>
            <a:spLocks noGrp="1"/>
          </p:cNvSpPr>
          <p:nvPr>
            <p:ph type="title"/>
          </p:nvPr>
        </p:nvSpPr>
        <p:spPr/>
        <p:txBody>
          <a:bodyPr>
            <a:normAutofit fontScale="90000"/>
          </a:bodyPr>
          <a:lstStyle/>
          <a:p>
            <a:r>
              <a:rPr lang="en-US" b="0" i="0" dirty="0">
                <a:solidFill>
                  <a:srgbClr val="272C37"/>
                </a:solidFill>
                <a:effectLst/>
                <a:latin typeface="Roboto" panose="02000000000000000000" pitchFamily="2" charset="0"/>
              </a:rPr>
              <a:t>Benefits of using a Stored Procedure in SQL</a:t>
            </a:r>
            <a:br>
              <a:rPr lang="en-US" b="0" i="0" dirty="0">
                <a:solidFill>
                  <a:srgbClr val="272C37"/>
                </a:solidFill>
                <a:effectLst/>
                <a:latin typeface="Roboto" panose="02000000000000000000" pitchFamily="2" charset="0"/>
              </a:rPr>
            </a:br>
            <a:endParaRPr lang="en-US" dirty="0"/>
          </a:p>
        </p:txBody>
      </p:sp>
      <p:sp>
        <p:nvSpPr>
          <p:cNvPr id="3" name="Content Placeholder 2">
            <a:extLst>
              <a:ext uri="{FF2B5EF4-FFF2-40B4-BE49-F238E27FC236}">
                <a16:creationId xmlns:a16="http://schemas.microsoft.com/office/drawing/2014/main" id="{CF0E554B-5B49-6A94-01BD-810E6FE03743}"/>
              </a:ext>
            </a:extLst>
          </p:cNvPr>
          <p:cNvSpPr>
            <a:spLocks noGrp="1"/>
          </p:cNvSpPr>
          <p:nvPr>
            <p:ph idx="1"/>
          </p:nvPr>
        </p:nvSpPr>
        <p:spPr>
          <a:xfrm>
            <a:off x="838200" y="1392866"/>
            <a:ext cx="10515600" cy="5465134"/>
          </a:xfrm>
        </p:spPr>
        <p:txBody>
          <a:bodyPr>
            <a:normAutofit fontScale="85000" lnSpcReduction="20000"/>
          </a:bodyPr>
          <a:lstStyle/>
          <a:p>
            <a:pPr algn="just">
              <a:lnSpc>
                <a:spcPct val="100000"/>
              </a:lnSpc>
              <a:spcAft>
                <a:spcPts val="1050"/>
              </a:spcAft>
              <a:buFont typeface="Arial" panose="020B0604020202020204" pitchFamily="34" charset="0"/>
              <a:buChar char="•"/>
            </a:pPr>
            <a:r>
              <a:rPr lang="en-US" b="1" i="0" dirty="0">
                <a:effectLst/>
                <a:latin typeface="Roboto" panose="02000000000000000000" pitchFamily="2" charset="0"/>
              </a:rPr>
              <a:t>Reusable: </a:t>
            </a:r>
            <a:r>
              <a:rPr lang="en-US" b="0" i="0" dirty="0">
                <a:effectLst/>
                <a:latin typeface="Roboto" panose="02000000000000000000" pitchFamily="2" charset="0"/>
              </a:rPr>
              <a:t>As mentioned, multiple users and applications can easily use and reuse stored procedures by merely calling it.</a:t>
            </a:r>
          </a:p>
          <a:p>
            <a:pPr algn="just">
              <a:lnSpc>
                <a:spcPct val="100000"/>
              </a:lnSpc>
              <a:spcAft>
                <a:spcPts val="1050"/>
              </a:spcAft>
              <a:buFont typeface="Arial" panose="020B0604020202020204" pitchFamily="34" charset="0"/>
              <a:buChar char="•"/>
            </a:pPr>
            <a:r>
              <a:rPr lang="en-US" b="1" i="0" dirty="0">
                <a:effectLst/>
                <a:latin typeface="Roboto" panose="02000000000000000000" pitchFamily="2" charset="0"/>
              </a:rPr>
              <a:t>Easy to modify: </a:t>
            </a:r>
            <a:r>
              <a:rPr lang="en-US" b="0" i="0" dirty="0">
                <a:effectLst/>
                <a:latin typeface="Roboto" panose="02000000000000000000" pitchFamily="2" charset="0"/>
              </a:rPr>
              <a:t>You can quickly change the statements in a stored procedure as and when you want to, with the help of the ALTER TABLE command.</a:t>
            </a:r>
          </a:p>
          <a:p>
            <a:pPr algn="just">
              <a:lnSpc>
                <a:spcPct val="100000"/>
              </a:lnSpc>
              <a:spcAft>
                <a:spcPts val="1050"/>
              </a:spcAft>
              <a:buFont typeface="Arial" panose="020B0604020202020204" pitchFamily="34" charset="0"/>
              <a:buChar char="•"/>
            </a:pPr>
            <a:r>
              <a:rPr lang="en-US" b="1" i="0" dirty="0">
                <a:effectLst/>
                <a:latin typeface="Roboto" panose="02000000000000000000" pitchFamily="2" charset="0"/>
              </a:rPr>
              <a:t>Security:</a:t>
            </a:r>
            <a:r>
              <a:rPr lang="en-US" b="0" i="0" dirty="0">
                <a:effectLst/>
                <a:latin typeface="Roboto" panose="02000000000000000000" pitchFamily="2" charset="0"/>
              </a:rPr>
              <a:t> Stored procedures allow you to enhance the security of an application or a database by restricting the users from direct access to the table.</a:t>
            </a:r>
          </a:p>
          <a:p>
            <a:pPr algn="just">
              <a:lnSpc>
                <a:spcPct val="100000"/>
              </a:lnSpc>
              <a:spcAft>
                <a:spcPts val="1050"/>
              </a:spcAft>
              <a:buFont typeface="Arial" panose="020B0604020202020204" pitchFamily="34" charset="0"/>
              <a:buChar char="•"/>
            </a:pPr>
            <a:r>
              <a:rPr lang="en-US" b="1" i="0" dirty="0">
                <a:effectLst/>
                <a:latin typeface="Roboto" panose="02000000000000000000" pitchFamily="2" charset="0"/>
              </a:rPr>
              <a:t>Low network traffic: </a:t>
            </a:r>
            <a:r>
              <a:rPr lang="en-US" b="0" i="0" dirty="0">
                <a:effectLst/>
                <a:latin typeface="Roboto" panose="02000000000000000000" pitchFamily="2" charset="0"/>
              </a:rPr>
              <a:t>The server only passes the procedure name instead of the whole query, reducing network traffic.</a:t>
            </a:r>
          </a:p>
          <a:p>
            <a:pPr algn="just">
              <a:lnSpc>
                <a:spcPct val="100000"/>
              </a:lnSpc>
              <a:spcAft>
                <a:spcPts val="1050"/>
              </a:spcAft>
              <a:buFont typeface="Arial" panose="020B0604020202020204" pitchFamily="34" charset="0"/>
              <a:buChar char="•"/>
            </a:pPr>
            <a:r>
              <a:rPr lang="en-US" b="1" i="0" dirty="0">
                <a:effectLst/>
                <a:latin typeface="Roboto" panose="02000000000000000000" pitchFamily="2" charset="0"/>
              </a:rPr>
              <a:t>Increases performance:</a:t>
            </a:r>
            <a:r>
              <a:rPr lang="en-US" b="0" i="0" dirty="0">
                <a:effectLst/>
                <a:latin typeface="Roboto" panose="02000000000000000000" pitchFamily="2" charset="0"/>
              </a:rPr>
              <a:t> Upon the first use, a plan for the stored procedure is created and stored in the buffer pool for quick execution for the next time.</a:t>
            </a:r>
          </a:p>
          <a:p>
            <a:endParaRPr lang="en-US" dirty="0"/>
          </a:p>
        </p:txBody>
      </p:sp>
    </p:spTree>
    <p:extLst>
      <p:ext uri="{BB962C8B-B14F-4D97-AF65-F5344CB8AC3E}">
        <p14:creationId xmlns:p14="http://schemas.microsoft.com/office/powerpoint/2010/main" val="2940116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44D28-5316-056A-23C8-B7FADCD31234}"/>
              </a:ext>
            </a:extLst>
          </p:cNvPr>
          <p:cNvSpPr>
            <a:spLocks noGrp="1"/>
          </p:cNvSpPr>
          <p:nvPr>
            <p:ph type="title"/>
          </p:nvPr>
        </p:nvSpPr>
        <p:spPr/>
        <p:txBody>
          <a:bodyPr/>
          <a:lstStyle/>
          <a:p>
            <a:r>
              <a:rPr lang="en-US" b="0" i="0" dirty="0">
                <a:solidFill>
                  <a:srgbClr val="272C37"/>
                </a:solidFill>
                <a:effectLst/>
                <a:latin typeface="Roboto" panose="02000000000000000000" pitchFamily="2" charset="0"/>
              </a:rPr>
              <a:t>How to Create a Simple Stored Procedure</a:t>
            </a:r>
            <a:br>
              <a:rPr lang="en-US" b="0" i="0" dirty="0">
                <a:solidFill>
                  <a:srgbClr val="272C37"/>
                </a:solidFill>
                <a:effectLst/>
                <a:latin typeface="Roboto" panose="02000000000000000000" pitchFamily="2" charset="0"/>
              </a:rPr>
            </a:br>
            <a:endParaRPr lang="en-US" dirty="0"/>
          </a:p>
        </p:txBody>
      </p:sp>
      <p:sp>
        <p:nvSpPr>
          <p:cNvPr id="3" name="Content Placeholder 2">
            <a:extLst>
              <a:ext uri="{FF2B5EF4-FFF2-40B4-BE49-F238E27FC236}">
                <a16:creationId xmlns:a16="http://schemas.microsoft.com/office/drawing/2014/main" id="{6681D03D-B623-62A6-754B-353D9374BCBD}"/>
              </a:ext>
            </a:extLst>
          </p:cNvPr>
          <p:cNvSpPr>
            <a:spLocks noGrp="1"/>
          </p:cNvSpPr>
          <p:nvPr>
            <p:ph idx="1"/>
          </p:nvPr>
        </p:nvSpPr>
        <p:spPr/>
        <p:txBody>
          <a:bodyPr/>
          <a:lstStyle/>
          <a:p>
            <a:pPr algn="l">
              <a:lnSpc>
                <a:spcPts val="1950"/>
              </a:lnSpc>
              <a:spcAft>
                <a:spcPts val="1950"/>
              </a:spcAft>
              <a:buNone/>
            </a:pPr>
            <a:r>
              <a:rPr lang="en-US" b="0" i="0" dirty="0">
                <a:solidFill>
                  <a:srgbClr val="51565E"/>
                </a:solidFill>
                <a:effectLst/>
                <a:latin typeface="Roboto" panose="02000000000000000000" pitchFamily="2" charset="0"/>
              </a:rPr>
              <a:t>CREATE or REPLACE PROCEDURE name(parameters)</a:t>
            </a:r>
          </a:p>
          <a:p>
            <a:pPr algn="l">
              <a:lnSpc>
                <a:spcPts val="1950"/>
              </a:lnSpc>
              <a:spcAft>
                <a:spcPts val="1950"/>
              </a:spcAft>
              <a:buNone/>
            </a:pPr>
            <a:r>
              <a:rPr lang="en-US" b="0" i="0" dirty="0">
                <a:solidFill>
                  <a:srgbClr val="51565E"/>
                </a:solidFill>
                <a:effectLst/>
                <a:latin typeface="Roboto" panose="02000000000000000000" pitchFamily="2" charset="0"/>
              </a:rPr>
              <a:t>AS</a:t>
            </a:r>
          </a:p>
          <a:p>
            <a:pPr algn="l">
              <a:lnSpc>
                <a:spcPts val="1950"/>
              </a:lnSpc>
              <a:spcAft>
                <a:spcPts val="1950"/>
              </a:spcAft>
              <a:buNone/>
            </a:pPr>
            <a:r>
              <a:rPr lang="en-US" b="0" i="0" dirty="0">
                <a:solidFill>
                  <a:srgbClr val="51565E"/>
                </a:solidFill>
                <a:effectLst/>
                <a:latin typeface="Roboto" panose="02000000000000000000" pitchFamily="2" charset="0"/>
              </a:rPr>
              <a:t>variables;</a:t>
            </a:r>
          </a:p>
          <a:p>
            <a:pPr algn="l">
              <a:lnSpc>
                <a:spcPts val="1950"/>
              </a:lnSpc>
              <a:spcAft>
                <a:spcPts val="1950"/>
              </a:spcAft>
              <a:buNone/>
            </a:pPr>
            <a:r>
              <a:rPr lang="en-US" b="0" i="0" dirty="0">
                <a:solidFill>
                  <a:srgbClr val="51565E"/>
                </a:solidFill>
                <a:effectLst/>
                <a:latin typeface="Roboto" panose="02000000000000000000" pitchFamily="2" charset="0"/>
              </a:rPr>
              <a:t>BEGIN;</a:t>
            </a:r>
          </a:p>
          <a:p>
            <a:pPr algn="l">
              <a:lnSpc>
                <a:spcPts val="1950"/>
              </a:lnSpc>
              <a:spcAft>
                <a:spcPts val="1950"/>
              </a:spcAft>
              <a:buNone/>
            </a:pPr>
            <a:r>
              <a:rPr lang="en-US" b="0" i="0" dirty="0">
                <a:solidFill>
                  <a:srgbClr val="51565E"/>
                </a:solidFill>
                <a:effectLst/>
                <a:latin typeface="Roboto" panose="02000000000000000000" pitchFamily="2" charset="0"/>
              </a:rPr>
              <a:t>//statements;</a:t>
            </a:r>
          </a:p>
          <a:p>
            <a:pPr algn="l">
              <a:lnSpc>
                <a:spcPts val="1950"/>
              </a:lnSpc>
              <a:spcAft>
                <a:spcPts val="1950"/>
              </a:spcAft>
            </a:pPr>
            <a:r>
              <a:rPr lang="en-US" b="0" i="0" dirty="0">
                <a:solidFill>
                  <a:srgbClr val="51565E"/>
                </a:solidFill>
                <a:effectLst/>
                <a:latin typeface="Roboto" panose="02000000000000000000" pitchFamily="2" charset="0"/>
              </a:rPr>
              <a:t>END;</a:t>
            </a:r>
          </a:p>
          <a:p>
            <a:endParaRPr lang="en-US" dirty="0"/>
          </a:p>
        </p:txBody>
      </p:sp>
    </p:spTree>
    <p:extLst>
      <p:ext uri="{BB962C8B-B14F-4D97-AF65-F5344CB8AC3E}">
        <p14:creationId xmlns:p14="http://schemas.microsoft.com/office/powerpoint/2010/main" val="665789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5B485-6FF9-DFD9-1D58-2E26A5EAB389}"/>
              </a:ext>
            </a:extLst>
          </p:cNvPr>
          <p:cNvSpPr>
            <a:spLocks noGrp="1"/>
          </p:cNvSpPr>
          <p:nvPr>
            <p:ph type="title"/>
          </p:nvPr>
        </p:nvSpPr>
        <p:spPr>
          <a:xfrm>
            <a:off x="838200" y="365125"/>
            <a:ext cx="10515600" cy="740661"/>
          </a:xfrm>
        </p:spPr>
        <p:txBody>
          <a:bodyPr/>
          <a:lstStyle/>
          <a:p>
            <a:r>
              <a:rPr lang="en-US" dirty="0"/>
              <a:t>Cont..</a:t>
            </a:r>
          </a:p>
        </p:txBody>
      </p:sp>
      <p:sp>
        <p:nvSpPr>
          <p:cNvPr id="3" name="Content Placeholder 2">
            <a:extLst>
              <a:ext uri="{FF2B5EF4-FFF2-40B4-BE49-F238E27FC236}">
                <a16:creationId xmlns:a16="http://schemas.microsoft.com/office/drawing/2014/main" id="{4B6E03DB-64AE-802F-AD89-8C27E03FAC48}"/>
              </a:ext>
            </a:extLst>
          </p:cNvPr>
          <p:cNvSpPr>
            <a:spLocks noGrp="1"/>
          </p:cNvSpPr>
          <p:nvPr>
            <p:ph idx="1"/>
          </p:nvPr>
        </p:nvSpPr>
        <p:spPr>
          <a:xfrm>
            <a:off x="838200" y="1339702"/>
            <a:ext cx="10515600" cy="5518297"/>
          </a:xfrm>
        </p:spPr>
        <p:txBody>
          <a:bodyPr>
            <a:normAutofit lnSpcReduction="10000"/>
          </a:bodyPr>
          <a:lstStyle/>
          <a:p>
            <a:pPr algn="just">
              <a:lnSpc>
                <a:spcPct val="100000"/>
              </a:lnSpc>
              <a:spcAft>
                <a:spcPts val="1950"/>
              </a:spcAft>
              <a:buNone/>
            </a:pPr>
            <a:r>
              <a:rPr lang="en-US" sz="3200" b="0" i="0" dirty="0">
                <a:effectLst/>
                <a:latin typeface="Roboto" panose="02000000000000000000" pitchFamily="2" charset="0"/>
              </a:rPr>
              <a:t>In the syntax mentioned above, the only thing to note here are the parameters, which can be the following three types:</a:t>
            </a:r>
          </a:p>
          <a:p>
            <a:pPr algn="just">
              <a:lnSpc>
                <a:spcPct val="100000"/>
              </a:lnSpc>
              <a:spcAft>
                <a:spcPts val="1050"/>
              </a:spcAft>
              <a:buFont typeface="Arial" panose="020B0604020202020204" pitchFamily="34" charset="0"/>
              <a:buChar char="•"/>
            </a:pPr>
            <a:r>
              <a:rPr lang="en-US" sz="3200" b="1" i="0" dirty="0">
                <a:solidFill>
                  <a:srgbClr val="51565E"/>
                </a:solidFill>
                <a:effectLst/>
                <a:latin typeface="Roboto" panose="02000000000000000000" pitchFamily="2" charset="0"/>
              </a:rPr>
              <a:t>IN: </a:t>
            </a:r>
            <a:r>
              <a:rPr lang="en-US" sz="3200" b="0" i="0" dirty="0">
                <a:effectLst/>
                <a:latin typeface="Roboto" panose="02000000000000000000" pitchFamily="2" charset="0"/>
              </a:rPr>
              <a:t>It is the default parameter that will receive input value from the program</a:t>
            </a:r>
          </a:p>
          <a:p>
            <a:pPr algn="just">
              <a:lnSpc>
                <a:spcPct val="100000"/>
              </a:lnSpc>
              <a:spcAft>
                <a:spcPts val="1050"/>
              </a:spcAft>
              <a:buFont typeface="Arial" panose="020B0604020202020204" pitchFamily="34" charset="0"/>
              <a:buChar char="•"/>
            </a:pPr>
            <a:r>
              <a:rPr lang="en-US" sz="3200" b="1" i="0" dirty="0">
                <a:solidFill>
                  <a:srgbClr val="51565E"/>
                </a:solidFill>
                <a:effectLst/>
                <a:latin typeface="Roboto" panose="02000000000000000000" pitchFamily="2" charset="0"/>
              </a:rPr>
              <a:t>OUT: </a:t>
            </a:r>
            <a:r>
              <a:rPr lang="en-US" sz="3200" b="0" i="0" dirty="0">
                <a:effectLst/>
                <a:latin typeface="Roboto" panose="02000000000000000000" pitchFamily="2" charset="0"/>
              </a:rPr>
              <a:t>It will send output value to the program</a:t>
            </a:r>
          </a:p>
          <a:p>
            <a:pPr algn="just">
              <a:lnSpc>
                <a:spcPct val="100000"/>
              </a:lnSpc>
              <a:spcAft>
                <a:spcPts val="1050"/>
              </a:spcAft>
              <a:buFont typeface="Arial" panose="020B0604020202020204" pitchFamily="34" charset="0"/>
              <a:buChar char="•"/>
            </a:pPr>
            <a:r>
              <a:rPr lang="en-US" sz="3200" b="1" i="0" dirty="0">
                <a:solidFill>
                  <a:srgbClr val="51565E"/>
                </a:solidFill>
                <a:effectLst/>
                <a:latin typeface="Roboto" panose="02000000000000000000" pitchFamily="2" charset="0"/>
              </a:rPr>
              <a:t>IN OUT: </a:t>
            </a:r>
            <a:r>
              <a:rPr lang="en-US" sz="3200" b="0" i="0" dirty="0">
                <a:effectLst/>
                <a:latin typeface="Roboto" panose="02000000000000000000" pitchFamily="2" charset="0"/>
              </a:rPr>
              <a:t>It is the combination of both IN and OUT. Thus, it receives from, as well as sends a value to the program.</a:t>
            </a:r>
          </a:p>
          <a:p>
            <a:endParaRPr lang="en-US" dirty="0"/>
          </a:p>
        </p:txBody>
      </p:sp>
    </p:spTree>
    <p:extLst>
      <p:ext uri="{BB962C8B-B14F-4D97-AF65-F5344CB8AC3E}">
        <p14:creationId xmlns:p14="http://schemas.microsoft.com/office/powerpoint/2010/main" val="3256084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D7C80-BE94-6667-F60F-571DF6681359}"/>
              </a:ext>
            </a:extLst>
          </p:cNvPr>
          <p:cNvSpPr>
            <a:spLocks noGrp="1"/>
          </p:cNvSpPr>
          <p:nvPr>
            <p:ph type="title"/>
          </p:nvPr>
        </p:nvSpPr>
        <p:spPr/>
        <p:txBody>
          <a:bodyPr/>
          <a:lstStyle/>
          <a:p>
            <a:r>
              <a:rPr lang="en-US" dirty="0"/>
              <a:t>First Create Tables</a:t>
            </a:r>
          </a:p>
        </p:txBody>
      </p:sp>
      <p:sp>
        <p:nvSpPr>
          <p:cNvPr id="3" name="Content Placeholder 2">
            <a:extLst>
              <a:ext uri="{FF2B5EF4-FFF2-40B4-BE49-F238E27FC236}">
                <a16:creationId xmlns:a16="http://schemas.microsoft.com/office/drawing/2014/main" id="{18CB51F8-72A9-BFCF-C166-EC6774D841AC}"/>
              </a:ext>
            </a:extLst>
          </p:cNvPr>
          <p:cNvSpPr>
            <a:spLocks noGrp="1"/>
          </p:cNvSpPr>
          <p:nvPr>
            <p:ph idx="1"/>
          </p:nvPr>
        </p:nvSpPr>
        <p:spPr>
          <a:xfrm>
            <a:off x="0" y="1825624"/>
            <a:ext cx="12191999" cy="5032375"/>
          </a:xfrm>
        </p:spPr>
        <p:txBody>
          <a:bodyPr>
            <a:normAutofit/>
          </a:bodyPr>
          <a:lstStyle/>
          <a:p>
            <a:pPr algn="l">
              <a:lnSpc>
                <a:spcPts val="1950"/>
              </a:lnSpc>
              <a:spcAft>
                <a:spcPts val="1950"/>
              </a:spcAft>
              <a:buNone/>
            </a:pPr>
            <a:r>
              <a:rPr lang="en-US" b="1" i="0" dirty="0">
                <a:solidFill>
                  <a:srgbClr val="51565E"/>
                </a:solidFill>
                <a:effectLst/>
                <a:latin typeface="Roboto" panose="02000000000000000000" pitchFamily="2" charset="0"/>
              </a:rPr>
              <a:t>CREATE TABLE Car( </a:t>
            </a:r>
            <a:r>
              <a:rPr lang="en-US" b="1" i="0" dirty="0" err="1">
                <a:solidFill>
                  <a:srgbClr val="51565E"/>
                </a:solidFill>
                <a:effectLst/>
                <a:latin typeface="Roboto" panose="02000000000000000000" pitchFamily="2" charset="0"/>
              </a:rPr>
              <a:t>CarID</a:t>
            </a:r>
            <a:r>
              <a:rPr lang="en-US" b="1" i="0" dirty="0">
                <a:solidFill>
                  <a:srgbClr val="51565E"/>
                </a:solidFill>
                <a:effectLst/>
                <a:latin typeface="Roboto" panose="02000000000000000000" pitchFamily="2" charset="0"/>
              </a:rPr>
              <a:t> INT, </a:t>
            </a:r>
            <a:r>
              <a:rPr lang="en-US" b="1" i="0" dirty="0" err="1">
                <a:solidFill>
                  <a:srgbClr val="51565E"/>
                </a:solidFill>
                <a:effectLst/>
                <a:latin typeface="Roboto" panose="02000000000000000000" pitchFamily="2" charset="0"/>
              </a:rPr>
              <a:t>CarName</a:t>
            </a:r>
            <a:r>
              <a:rPr lang="en-US" b="1" i="0" dirty="0">
                <a:solidFill>
                  <a:srgbClr val="51565E"/>
                </a:solidFill>
                <a:effectLst/>
                <a:latin typeface="Roboto" panose="02000000000000000000" pitchFamily="2" charset="0"/>
              </a:rPr>
              <a:t> VARCHAR(100));</a:t>
            </a:r>
          </a:p>
          <a:p>
            <a:pPr algn="l">
              <a:lnSpc>
                <a:spcPts val="1950"/>
              </a:lnSpc>
              <a:spcAft>
                <a:spcPts val="1950"/>
              </a:spcAft>
              <a:buNone/>
            </a:pPr>
            <a:r>
              <a:rPr lang="en-US" b="0" i="0" dirty="0">
                <a:effectLst/>
                <a:latin typeface="Roboto" panose="02000000000000000000" pitchFamily="2" charset="0"/>
              </a:rPr>
              <a:t>INSERT INTO Car VALUES (101,'Mercedes-Benz');</a:t>
            </a:r>
          </a:p>
          <a:p>
            <a:pPr algn="l">
              <a:lnSpc>
                <a:spcPts val="1950"/>
              </a:lnSpc>
              <a:spcAft>
                <a:spcPts val="1950"/>
              </a:spcAft>
              <a:buNone/>
            </a:pPr>
            <a:r>
              <a:rPr lang="en-US" b="0" i="0" dirty="0">
                <a:effectLst/>
                <a:latin typeface="Roboto" panose="02000000000000000000" pitchFamily="2" charset="0"/>
              </a:rPr>
              <a:t>INSERT INTO Car VALUES (201,'BMW');</a:t>
            </a:r>
          </a:p>
          <a:p>
            <a:pPr marL="0" indent="0" algn="l">
              <a:lnSpc>
                <a:spcPts val="1950"/>
              </a:lnSpc>
              <a:spcAft>
                <a:spcPts val="1950"/>
              </a:spcAft>
              <a:buNone/>
            </a:pPr>
            <a:r>
              <a:rPr lang="en-US" b="0" i="0" dirty="0">
                <a:effectLst/>
                <a:latin typeface="Roboto" panose="02000000000000000000" pitchFamily="2" charset="0"/>
              </a:rPr>
              <a:t>INSERT INTO Car VALUES (301,'Ferrari’);</a:t>
            </a:r>
          </a:p>
          <a:p>
            <a:pPr algn="l">
              <a:lnSpc>
                <a:spcPts val="1950"/>
              </a:lnSpc>
              <a:spcAft>
                <a:spcPts val="1950"/>
              </a:spcAft>
              <a:buNone/>
            </a:pPr>
            <a:r>
              <a:rPr lang="en-US" b="0" i="0" dirty="0">
                <a:effectLst/>
                <a:latin typeface="Roboto" panose="02000000000000000000" pitchFamily="2" charset="0"/>
              </a:rPr>
              <a:t>CREATE TABLE </a:t>
            </a:r>
            <a:r>
              <a:rPr lang="en-US" b="0" i="0" dirty="0" err="1">
                <a:effectLst/>
                <a:latin typeface="Roboto" panose="02000000000000000000" pitchFamily="2" charset="0"/>
              </a:rPr>
              <a:t>CarDescription</a:t>
            </a:r>
            <a:r>
              <a:rPr lang="en-US" b="0" i="0" dirty="0">
                <a:effectLst/>
                <a:latin typeface="Roboto" panose="02000000000000000000" pitchFamily="2" charset="0"/>
              </a:rPr>
              <a:t>(</a:t>
            </a:r>
            <a:r>
              <a:rPr lang="en-US" b="0" i="0" dirty="0" err="1">
                <a:effectLst/>
                <a:latin typeface="Roboto" panose="02000000000000000000" pitchFamily="2" charset="0"/>
              </a:rPr>
              <a:t>CarID</a:t>
            </a:r>
            <a:r>
              <a:rPr lang="en-US" b="0" i="0" dirty="0">
                <a:effectLst/>
                <a:latin typeface="Roboto" panose="02000000000000000000" pitchFamily="2" charset="0"/>
              </a:rPr>
              <a:t> </a:t>
            </a:r>
            <a:r>
              <a:rPr lang="en-US" b="0" i="0" dirty="0" err="1">
                <a:effectLst/>
                <a:latin typeface="Roboto" panose="02000000000000000000" pitchFamily="2" charset="0"/>
              </a:rPr>
              <a:t>INT,CarDescription</a:t>
            </a:r>
            <a:r>
              <a:rPr lang="en-US" b="0" i="0" dirty="0">
                <a:effectLst/>
                <a:latin typeface="Roboto" panose="02000000000000000000" pitchFamily="2" charset="0"/>
              </a:rPr>
              <a:t> VARCHAR(800));</a:t>
            </a:r>
          </a:p>
          <a:p>
            <a:pPr algn="l">
              <a:lnSpc>
                <a:spcPts val="1950"/>
              </a:lnSpc>
              <a:spcAft>
                <a:spcPts val="1950"/>
              </a:spcAft>
              <a:buNone/>
            </a:pPr>
            <a:r>
              <a:rPr lang="en-US" b="0" i="0" dirty="0">
                <a:effectLst/>
                <a:latin typeface="Roboto" panose="02000000000000000000" pitchFamily="2" charset="0"/>
              </a:rPr>
              <a:t>INSERT INTO </a:t>
            </a:r>
            <a:r>
              <a:rPr lang="en-US" b="0" i="0" dirty="0" err="1">
                <a:effectLst/>
                <a:latin typeface="Roboto" panose="02000000000000000000" pitchFamily="2" charset="0"/>
              </a:rPr>
              <a:t>CarDescription</a:t>
            </a:r>
            <a:r>
              <a:rPr lang="en-US" b="0" i="0" dirty="0">
                <a:effectLst/>
                <a:latin typeface="Roboto" panose="02000000000000000000" pitchFamily="2" charset="0"/>
              </a:rPr>
              <a:t> VALUES (101,'Luxury vehicle from the German automotive');</a:t>
            </a:r>
          </a:p>
          <a:p>
            <a:pPr marL="0" indent="0" algn="l">
              <a:lnSpc>
                <a:spcPts val="1950"/>
              </a:lnSpc>
              <a:spcAft>
                <a:spcPts val="1950"/>
              </a:spcAft>
              <a:buNone/>
            </a:pPr>
            <a:r>
              <a:rPr lang="en-US" b="0" i="0" dirty="0">
                <a:effectLst/>
                <a:latin typeface="Roboto" panose="02000000000000000000" pitchFamily="2" charset="0"/>
              </a:rPr>
              <a:t>INSERT INTO </a:t>
            </a:r>
            <a:r>
              <a:rPr lang="en-US" b="0" i="0" dirty="0" err="1">
                <a:effectLst/>
                <a:latin typeface="Roboto" panose="02000000000000000000" pitchFamily="2" charset="0"/>
              </a:rPr>
              <a:t>CarDescription</a:t>
            </a:r>
            <a:r>
              <a:rPr lang="en-US" b="0" i="0" dirty="0">
                <a:effectLst/>
                <a:latin typeface="Roboto" panose="02000000000000000000" pitchFamily="2" charset="0"/>
              </a:rPr>
              <a:t> VALUES (201,'Luxury motorcycle from the German automotive');</a:t>
            </a:r>
          </a:p>
          <a:p>
            <a:pPr marL="0" indent="0" algn="l">
              <a:lnSpc>
                <a:spcPts val="1950"/>
              </a:lnSpc>
              <a:spcAft>
                <a:spcPts val="1950"/>
              </a:spcAft>
              <a:buNone/>
            </a:pPr>
            <a:endParaRPr lang="en-US" b="0" i="0" dirty="0">
              <a:effectLst/>
              <a:latin typeface="Roboto" panose="02000000000000000000" pitchFamily="2" charset="0"/>
            </a:endParaRPr>
          </a:p>
          <a:p>
            <a:pPr algn="l">
              <a:lnSpc>
                <a:spcPts val="1950"/>
              </a:lnSpc>
              <a:spcAft>
                <a:spcPts val="1950"/>
              </a:spcAft>
              <a:buNone/>
            </a:pPr>
            <a:endParaRPr lang="en-US" b="1" i="0" dirty="0">
              <a:solidFill>
                <a:srgbClr val="51565E"/>
              </a:solidFill>
              <a:effectLst/>
              <a:latin typeface="Roboto" panose="02000000000000000000" pitchFamily="2" charset="0"/>
            </a:endParaRPr>
          </a:p>
          <a:p>
            <a:endParaRPr lang="en-US" dirty="0"/>
          </a:p>
        </p:txBody>
      </p:sp>
    </p:spTree>
    <p:extLst>
      <p:ext uri="{BB962C8B-B14F-4D97-AF65-F5344CB8AC3E}">
        <p14:creationId xmlns:p14="http://schemas.microsoft.com/office/powerpoint/2010/main" val="2748577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72591-FA02-BC54-723F-2B928C4230A2}"/>
              </a:ext>
            </a:extLst>
          </p:cNvPr>
          <p:cNvSpPr>
            <a:spLocks noGrp="1"/>
          </p:cNvSpPr>
          <p:nvPr>
            <p:ph type="title"/>
          </p:nvPr>
        </p:nvSpPr>
        <p:spPr/>
        <p:txBody>
          <a:bodyPr/>
          <a:lstStyle/>
          <a:p>
            <a:r>
              <a:rPr lang="en-US" dirty="0"/>
              <a:t>Create Stored Procedure</a:t>
            </a:r>
          </a:p>
        </p:txBody>
      </p:sp>
      <p:sp>
        <p:nvSpPr>
          <p:cNvPr id="3" name="Content Placeholder 2">
            <a:extLst>
              <a:ext uri="{FF2B5EF4-FFF2-40B4-BE49-F238E27FC236}">
                <a16:creationId xmlns:a16="http://schemas.microsoft.com/office/drawing/2014/main" id="{3B824792-D570-51F6-7138-A01D67C8A0A8}"/>
              </a:ext>
            </a:extLst>
          </p:cNvPr>
          <p:cNvSpPr>
            <a:spLocks noGrp="1"/>
          </p:cNvSpPr>
          <p:nvPr>
            <p:ph idx="1"/>
          </p:nvPr>
        </p:nvSpPr>
        <p:spPr>
          <a:xfrm>
            <a:off x="838200" y="1825624"/>
            <a:ext cx="10515600" cy="5032375"/>
          </a:xfrm>
        </p:spPr>
        <p:txBody>
          <a:bodyPr>
            <a:normAutofit fontScale="25000" lnSpcReduction="20000"/>
          </a:bodyPr>
          <a:lstStyle/>
          <a:p>
            <a:pPr algn="l">
              <a:lnSpc>
                <a:spcPts val="1950"/>
              </a:lnSpc>
              <a:spcAft>
                <a:spcPts val="1950"/>
              </a:spcAft>
              <a:buNone/>
            </a:pPr>
            <a:r>
              <a:rPr lang="en-US" sz="12800" b="0" i="0" dirty="0">
                <a:solidFill>
                  <a:srgbClr val="51565E"/>
                </a:solidFill>
                <a:effectLst/>
                <a:latin typeface="Roboto" panose="02000000000000000000" pitchFamily="2" charset="0"/>
              </a:rPr>
              <a:t>CREATE PROCEDURE </a:t>
            </a:r>
            <a:r>
              <a:rPr lang="en-US" sz="12800" b="0" i="0" dirty="0" err="1">
                <a:solidFill>
                  <a:srgbClr val="51565E"/>
                </a:solidFill>
                <a:effectLst/>
                <a:latin typeface="Roboto" panose="02000000000000000000" pitchFamily="2" charset="0"/>
              </a:rPr>
              <a:t>GetCarDesc</a:t>
            </a:r>
            <a:endParaRPr lang="en-US" sz="12800" b="0" i="0" dirty="0">
              <a:solidFill>
                <a:srgbClr val="51565E"/>
              </a:solidFill>
              <a:effectLst/>
              <a:latin typeface="Roboto" panose="02000000000000000000" pitchFamily="2" charset="0"/>
            </a:endParaRPr>
          </a:p>
          <a:p>
            <a:pPr algn="l">
              <a:lnSpc>
                <a:spcPts val="1950"/>
              </a:lnSpc>
              <a:spcAft>
                <a:spcPts val="1950"/>
              </a:spcAft>
              <a:buNone/>
            </a:pPr>
            <a:r>
              <a:rPr lang="en-US" sz="12800" b="0" i="0" dirty="0">
                <a:solidFill>
                  <a:srgbClr val="51565E"/>
                </a:solidFill>
                <a:effectLst/>
                <a:latin typeface="Roboto" panose="02000000000000000000" pitchFamily="2" charset="0"/>
              </a:rPr>
              <a:t>AS</a:t>
            </a:r>
          </a:p>
          <a:p>
            <a:pPr algn="l">
              <a:lnSpc>
                <a:spcPts val="1950"/>
              </a:lnSpc>
              <a:spcAft>
                <a:spcPts val="1950"/>
              </a:spcAft>
              <a:buNone/>
            </a:pPr>
            <a:r>
              <a:rPr lang="en-US" sz="12800" b="0" i="0" dirty="0">
                <a:solidFill>
                  <a:srgbClr val="51565E"/>
                </a:solidFill>
                <a:effectLst/>
                <a:latin typeface="Roboto" panose="02000000000000000000" pitchFamily="2" charset="0"/>
              </a:rPr>
              <a:t>BEGIN</a:t>
            </a:r>
          </a:p>
          <a:p>
            <a:pPr algn="l">
              <a:lnSpc>
                <a:spcPts val="1950"/>
              </a:lnSpc>
              <a:spcAft>
                <a:spcPts val="1950"/>
              </a:spcAft>
              <a:buNone/>
            </a:pPr>
            <a:r>
              <a:rPr lang="en-US" sz="12800" b="0" i="0" dirty="0">
                <a:solidFill>
                  <a:srgbClr val="51565E"/>
                </a:solidFill>
                <a:effectLst/>
                <a:latin typeface="Roboto" panose="02000000000000000000" pitchFamily="2" charset="0"/>
              </a:rPr>
              <a:t>SET NOCOUNT ON</a:t>
            </a:r>
          </a:p>
          <a:p>
            <a:pPr algn="l">
              <a:lnSpc>
                <a:spcPts val="1950"/>
              </a:lnSpc>
              <a:spcAft>
                <a:spcPts val="1950"/>
              </a:spcAft>
              <a:buNone/>
            </a:pPr>
            <a:r>
              <a:rPr lang="en-US" sz="12800" b="0" i="0" dirty="0">
                <a:solidFill>
                  <a:srgbClr val="51565E"/>
                </a:solidFill>
                <a:effectLst/>
                <a:latin typeface="Roboto" panose="02000000000000000000" pitchFamily="2" charset="0"/>
              </a:rPr>
              <a:t>SELECT </a:t>
            </a:r>
            <a:r>
              <a:rPr lang="en-US" sz="12800" b="0" i="0" dirty="0" err="1">
                <a:solidFill>
                  <a:srgbClr val="51565E"/>
                </a:solidFill>
                <a:effectLst/>
                <a:latin typeface="Roboto" panose="02000000000000000000" pitchFamily="2" charset="0"/>
              </a:rPr>
              <a:t>C.CarID,C.CarName,CD.CarDescription</a:t>
            </a:r>
            <a:r>
              <a:rPr lang="en-US" sz="12800" b="0" i="0" dirty="0">
                <a:solidFill>
                  <a:srgbClr val="51565E"/>
                </a:solidFill>
                <a:effectLst/>
                <a:latin typeface="Roboto" panose="02000000000000000000" pitchFamily="2" charset="0"/>
              </a:rPr>
              <a:t>  FROM </a:t>
            </a:r>
          </a:p>
          <a:p>
            <a:pPr algn="l">
              <a:lnSpc>
                <a:spcPts val="1950"/>
              </a:lnSpc>
              <a:spcAft>
                <a:spcPts val="1950"/>
              </a:spcAft>
              <a:buNone/>
            </a:pPr>
            <a:r>
              <a:rPr lang="en-US" sz="12800" b="0" i="0" dirty="0">
                <a:solidFill>
                  <a:srgbClr val="51565E"/>
                </a:solidFill>
                <a:effectLst/>
                <a:latin typeface="Roboto" panose="02000000000000000000" pitchFamily="2" charset="0"/>
              </a:rPr>
              <a:t>Car C</a:t>
            </a:r>
          </a:p>
          <a:p>
            <a:pPr algn="l">
              <a:lnSpc>
                <a:spcPts val="1950"/>
              </a:lnSpc>
              <a:spcAft>
                <a:spcPts val="1950"/>
              </a:spcAft>
              <a:buNone/>
            </a:pPr>
            <a:r>
              <a:rPr lang="en-US" sz="12800" b="0" i="0" dirty="0">
                <a:solidFill>
                  <a:srgbClr val="51565E"/>
                </a:solidFill>
                <a:effectLst/>
                <a:latin typeface="Roboto" panose="02000000000000000000" pitchFamily="2" charset="0"/>
              </a:rPr>
              <a:t>INNER JOIN </a:t>
            </a:r>
            <a:r>
              <a:rPr lang="en-US" sz="12800" b="0" i="0" dirty="0" err="1">
                <a:solidFill>
                  <a:srgbClr val="51565E"/>
                </a:solidFill>
                <a:effectLst/>
                <a:latin typeface="Roboto" panose="02000000000000000000" pitchFamily="2" charset="0"/>
              </a:rPr>
              <a:t>CarDescription</a:t>
            </a:r>
            <a:r>
              <a:rPr lang="en-US" sz="12800" b="0" i="0" dirty="0">
                <a:solidFill>
                  <a:srgbClr val="51565E"/>
                </a:solidFill>
                <a:effectLst/>
                <a:latin typeface="Roboto" panose="02000000000000000000" pitchFamily="2" charset="0"/>
              </a:rPr>
              <a:t> CD ON </a:t>
            </a:r>
            <a:r>
              <a:rPr lang="en-US" sz="12800" b="0" i="0" dirty="0" err="1">
                <a:solidFill>
                  <a:srgbClr val="51565E"/>
                </a:solidFill>
                <a:effectLst/>
                <a:latin typeface="Roboto" panose="02000000000000000000" pitchFamily="2" charset="0"/>
              </a:rPr>
              <a:t>C.CarID</a:t>
            </a:r>
            <a:r>
              <a:rPr lang="en-US" sz="12800" b="0" i="0" dirty="0">
                <a:solidFill>
                  <a:srgbClr val="51565E"/>
                </a:solidFill>
                <a:effectLst/>
                <a:latin typeface="Roboto" panose="02000000000000000000" pitchFamily="2" charset="0"/>
              </a:rPr>
              <a:t>=</a:t>
            </a:r>
            <a:r>
              <a:rPr lang="en-US" sz="12800" b="0" i="0" dirty="0" err="1">
                <a:solidFill>
                  <a:srgbClr val="51565E"/>
                </a:solidFill>
                <a:effectLst/>
                <a:latin typeface="Roboto" panose="02000000000000000000" pitchFamily="2" charset="0"/>
              </a:rPr>
              <a:t>CD.CarID</a:t>
            </a:r>
            <a:endParaRPr lang="en-US" sz="12800" b="0" i="0" dirty="0">
              <a:solidFill>
                <a:srgbClr val="51565E"/>
              </a:solidFill>
              <a:effectLst/>
              <a:latin typeface="Roboto" panose="02000000000000000000" pitchFamily="2" charset="0"/>
            </a:endParaRPr>
          </a:p>
          <a:p>
            <a:pPr marL="0" indent="0" algn="l">
              <a:lnSpc>
                <a:spcPts val="1950"/>
              </a:lnSpc>
              <a:spcAft>
                <a:spcPts val="1950"/>
              </a:spcAft>
              <a:buNone/>
            </a:pPr>
            <a:r>
              <a:rPr lang="en-US" sz="12800" b="0" i="0" dirty="0">
                <a:solidFill>
                  <a:srgbClr val="51565E"/>
                </a:solidFill>
                <a:effectLst/>
                <a:latin typeface="Roboto" panose="02000000000000000000" pitchFamily="2" charset="0"/>
              </a:rPr>
              <a:t>END</a:t>
            </a:r>
          </a:p>
          <a:p>
            <a:endParaRPr lang="en-US" dirty="0"/>
          </a:p>
        </p:txBody>
      </p:sp>
    </p:spTree>
    <p:extLst>
      <p:ext uri="{BB962C8B-B14F-4D97-AF65-F5344CB8AC3E}">
        <p14:creationId xmlns:p14="http://schemas.microsoft.com/office/powerpoint/2010/main" val="1621446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EFE86-2860-FFCC-01E4-311A3EA3F1D0}"/>
              </a:ext>
            </a:extLst>
          </p:cNvPr>
          <p:cNvSpPr>
            <a:spLocks noGrp="1"/>
          </p:cNvSpPr>
          <p:nvPr>
            <p:ph type="title"/>
          </p:nvPr>
        </p:nvSpPr>
        <p:spPr/>
        <p:txBody>
          <a:bodyPr/>
          <a:lstStyle/>
          <a:p>
            <a:r>
              <a:rPr lang="en-US" dirty="0"/>
              <a:t>Execute Stored Procedure</a:t>
            </a:r>
          </a:p>
        </p:txBody>
      </p:sp>
      <p:sp>
        <p:nvSpPr>
          <p:cNvPr id="3" name="Content Placeholder 2">
            <a:extLst>
              <a:ext uri="{FF2B5EF4-FFF2-40B4-BE49-F238E27FC236}">
                <a16:creationId xmlns:a16="http://schemas.microsoft.com/office/drawing/2014/main" id="{6BE9A06B-3816-7E7F-A938-0694AAC27FEE}"/>
              </a:ext>
            </a:extLst>
          </p:cNvPr>
          <p:cNvSpPr>
            <a:spLocks noGrp="1"/>
          </p:cNvSpPr>
          <p:nvPr>
            <p:ph idx="1"/>
          </p:nvPr>
        </p:nvSpPr>
        <p:spPr/>
        <p:txBody>
          <a:bodyPr/>
          <a:lstStyle/>
          <a:p>
            <a:r>
              <a:rPr lang="en-US" b="0" i="0" dirty="0">
                <a:effectLst/>
                <a:latin typeface="Roboto" panose="02000000000000000000" pitchFamily="2" charset="0"/>
              </a:rPr>
              <a:t>EXEC </a:t>
            </a:r>
            <a:r>
              <a:rPr lang="en-US" b="0" i="0" dirty="0" err="1">
                <a:effectLst/>
                <a:latin typeface="Roboto" panose="02000000000000000000" pitchFamily="2" charset="0"/>
              </a:rPr>
              <a:t>GetCarDesc</a:t>
            </a:r>
            <a:r>
              <a:rPr lang="en-US" b="0" i="0" dirty="0">
                <a:effectLst/>
                <a:latin typeface="Roboto" panose="02000000000000000000" pitchFamily="2" charset="0"/>
              </a:rPr>
              <a:t>;</a:t>
            </a:r>
            <a:endParaRPr lang="en-US" dirty="0"/>
          </a:p>
        </p:txBody>
      </p:sp>
    </p:spTree>
    <p:extLst>
      <p:ext uri="{BB962C8B-B14F-4D97-AF65-F5344CB8AC3E}">
        <p14:creationId xmlns:p14="http://schemas.microsoft.com/office/powerpoint/2010/main" val="4133331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97DC1-661A-B0E0-ABD5-438C5066273E}"/>
              </a:ext>
            </a:extLst>
          </p:cNvPr>
          <p:cNvSpPr>
            <a:spLocks noGrp="1"/>
          </p:cNvSpPr>
          <p:nvPr>
            <p:ph type="title"/>
          </p:nvPr>
        </p:nvSpPr>
        <p:spPr>
          <a:xfrm>
            <a:off x="838199" y="365125"/>
            <a:ext cx="10921409" cy="772559"/>
          </a:xfrm>
        </p:spPr>
        <p:txBody>
          <a:bodyPr>
            <a:normAutofit fontScale="90000"/>
          </a:bodyPr>
          <a:lstStyle/>
          <a:p>
            <a:r>
              <a:rPr lang="en-US" sz="4000" b="0" i="0" dirty="0">
                <a:solidFill>
                  <a:srgbClr val="272C37"/>
                </a:solidFill>
                <a:effectLst/>
                <a:latin typeface="Roboto" panose="02000000000000000000" pitchFamily="2" charset="0"/>
              </a:rPr>
              <a:t>How to Create a Stored Procedure with Parameters?</a:t>
            </a:r>
            <a:br>
              <a:rPr lang="en-US" b="0" i="0" dirty="0">
                <a:solidFill>
                  <a:srgbClr val="272C37"/>
                </a:solidFill>
                <a:effectLst/>
                <a:latin typeface="Roboto" panose="02000000000000000000" pitchFamily="2" charset="0"/>
              </a:rPr>
            </a:br>
            <a:endParaRPr lang="en-US" dirty="0"/>
          </a:p>
        </p:txBody>
      </p:sp>
      <p:sp>
        <p:nvSpPr>
          <p:cNvPr id="3" name="Content Placeholder 2">
            <a:extLst>
              <a:ext uri="{FF2B5EF4-FFF2-40B4-BE49-F238E27FC236}">
                <a16:creationId xmlns:a16="http://schemas.microsoft.com/office/drawing/2014/main" id="{4B88D9CE-A24A-3ADC-2F7C-4396C0805DD0}"/>
              </a:ext>
            </a:extLst>
          </p:cNvPr>
          <p:cNvSpPr>
            <a:spLocks noGrp="1"/>
          </p:cNvSpPr>
          <p:nvPr>
            <p:ph idx="1"/>
          </p:nvPr>
        </p:nvSpPr>
        <p:spPr>
          <a:xfrm>
            <a:off x="838200" y="978196"/>
            <a:ext cx="10515600" cy="5986130"/>
          </a:xfrm>
        </p:spPr>
        <p:txBody>
          <a:bodyPr>
            <a:normAutofit/>
          </a:bodyPr>
          <a:lstStyle/>
          <a:p>
            <a:pPr algn="l">
              <a:lnSpc>
                <a:spcPts val="1950"/>
              </a:lnSpc>
              <a:spcAft>
                <a:spcPts val="1950"/>
              </a:spcAft>
              <a:buNone/>
            </a:pPr>
            <a:r>
              <a:rPr lang="en-US" b="0" i="0" dirty="0">
                <a:effectLst/>
                <a:latin typeface="Roboto" panose="02000000000000000000" pitchFamily="2" charset="0"/>
              </a:rPr>
              <a:t>CREATE PROCEDURE </a:t>
            </a:r>
            <a:r>
              <a:rPr lang="en-US" b="0" i="0" dirty="0" err="1">
                <a:effectLst/>
                <a:latin typeface="Roboto" panose="02000000000000000000" pitchFamily="2" charset="0"/>
              </a:rPr>
              <a:t>GetCarDesc_Para</a:t>
            </a:r>
            <a:endParaRPr lang="en-US" b="0" i="0" dirty="0">
              <a:effectLst/>
              <a:latin typeface="Roboto" panose="02000000000000000000" pitchFamily="2" charset="0"/>
            </a:endParaRPr>
          </a:p>
          <a:p>
            <a:pPr algn="l">
              <a:lnSpc>
                <a:spcPts val="1950"/>
              </a:lnSpc>
              <a:spcAft>
                <a:spcPts val="1950"/>
              </a:spcAft>
              <a:buNone/>
            </a:pPr>
            <a:r>
              <a:rPr lang="en-US" b="1" i="0" dirty="0">
                <a:effectLst/>
                <a:latin typeface="Roboto" panose="02000000000000000000" pitchFamily="2" charset="0"/>
              </a:rPr>
              <a:t>(@CID INT)</a:t>
            </a:r>
          </a:p>
          <a:p>
            <a:pPr algn="l">
              <a:lnSpc>
                <a:spcPts val="1950"/>
              </a:lnSpc>
              <a:spcAft>
                <a:spcPts val="1950"/>
              </a:spcAft>
              <a:buNone/>
            </a:pPr>
            <a:r>
              <a:rPr lang="en-US" b="0" i="0" dirty="0">
                <a:effectLst/>
                <a:latin typeface="Roboto" panose="02000000000000000000" pitchFamily="2" charset="0"/>
              </a:rPr>
              <a:t>AS</a:t>
            </a:r>
          </a:p>
          <a:p>
            <a:pPr algn="l">
              <a:lnSpc>
                <a:spcPts val="1950"/>
              </a:lnSpc>
              <a:spcAft>
                <a:spcPts val="1950"/>
              </a:spcAft>
              <a:buNone/>
            </a:pPr>
            <a:r>
              <a:rPr lang="en-US" b="0" i="0" dirty="0">
                <a:effectLst/>
                <a:latin typeface="Roboto" panose="02000000000000000000" pitchFamily="2" charset="0"/>
              </a:rPr>
              <a:t>BEGIN</a:t>
            </a:r>
          </a:p>
          <a:p>
            <a:pPr algn="l">
              <a:lnSpc>
                <a:spcPts val="1950"/>
              </a:lnSpc>
              <a:spcAft>
                <a:spcPts val="1950"/>
              </a:spcAft>
              <a:buNone/>
            </a:pPr>
            <a:r>
              <a:rPr lang="en-US" b="0" i="0" dirty="0">
                <a:effectLst/>
                <a:latin typeface="Roboto" panose="02000000000000000000" pitchFamily="2" charset="0"/>
              </a:rPr>
              <a:t>SET NOCOUNT ON</a:t>
            </a:r>
          </a:p>
          <a:p>
            <a:pPr algn="l">
              <a:lnSpc>
                <a:spcPts val="1950"/>
              </a:lnSpc>
              <a:spcAft>
                <a:spcPts val="1950"/>
              </a:spcAft>
              <a:buNone/>
            </a:pPr>
            <a:r>
              <a:rPr lang="en-US" b="0" i="0" dirty="0">
                <a:effectLst/>
                <a:latin typeface="Roboto" panose="02000000000000000000" pitchFamily="2" charset="0"/>
              </a:rPr>
              <a:t>SELECT </a:t>
            </a:r>
            <a:r>
              <a:rPr lang="en-US" b="0" i="0" dirty="0" err="1">
                <a:effectLst/>
                <a:latin typeface="Roboto" panose="02000000000000000000" pitchFamily="2" charset="0"/>
              </a:rPr>
              <a:t>C.CarID,C.CarName,CD.CarDescription</a:t>
            </a:r>
            <a:r>
              <a:rPr lang="en-US" b="0" i="0" dirty="0">
                <a:effectLst/>
                <a:latin typeface="Roboto" panose="02000000000000000000" pitchFamily="2" charset="0"/>
              </a:rPr>
              <a:t>  FROM </a:t>
            </a:r>
          </a:p>
          <a:p>
            <a:pPr algn="l">
              <a:lnSpc>
                <a:spcPts val="1950"/>
              </a:lnSpc>
              <a:spcAft>
                <a:spcPts val="1950"/>
              </a:spcAft>
              <a:buNone/>
            </a:pPr>
            <a:r>
              <a:rPr lang="en-US" b="0" i="0" dirty="0">
                <a:effectLst/>
                <a:latin typeface="Roboto" panose="02000000000000000000" pitchFamily="2" charset="0"/>
              </a:rPr>
              <a:t>Car C</a:t>
            </a:r>
          </a:p>
          <a:p>
            <a:pPr algn="l">
              <a:lnSpc>
                <a:spcPts val="1950"/>
              </a:lnSpc>
              <a:spcAft>
                <a:spcPts val="1950"/>
              </a:spcAft>
              <a:buNone/>
            </a:pPr>
            <a:r>
              <a:rPr lang="en-US" b="0" i="0" dirty="0">
                <a:effectLst/>
                <a:latin typeface="Roboto" panose="02000000000000000000" pitchFamily="2" charset="0"/>
              </a:rPr>
              <a:t>INNER JOIN </a:t>
            </a:r>
            <a:r>
              <a:rPr lang="en-US" b="0" i="0" dirty="0" err="1">
                <a:effectLst/>
                <a:latin typeface="Roboto" panose="02000000000000000000" pitchFamily="2" charset="0"/>
              </a:rPr>
              <a:t>CarDescription</a:t>
            </a:r>
            <a:r>
              <a:rPr lang="en-US" b="0" i="0" dirty="0">
                <a:effectLst/>
                <a:latin typeface="Roboto" panose="02000000000000000000" pitchFamily="2" charset="0"/>
              </a:rPr>
              <a:t> CD ON </a:t>
            </a:r>
            <a:r>
              <a:rPr lang="en-US" b="0" i="0" dirty="0" err="1">
                <a:effectLst/>
                <a:latin typeface="Roboto" panose="02000000000000000000" pitchFamily="2" charset="0"/>
              </a:rPr>
              <a:t>C.CarID</a:t>
            </a:r>
            <a:r>
              <a:rPr lang="en-US" b="0" i="0" dirty="0">
                <a:effectLst/>
                <a:latin typeface="Roboto" panose="02000000000000000000" pitchFamily="2" charset="0"/>
              </a:rPr>
              <a:t>=</a:t>
            </a:r>
            <a:r>
              <a:rPr lang="en-US" b="0" i="0" dirty="0" err="1">
                <a:effectLst/>
                <a:latin typeface="Roboto" panose="02000000000000000000" pitchFamily="2" charset="0"/>
              </a:rPr>
              <a:t>CD.CarID</a:t>
            </a:r>
            <a:endParaRPr lang="en-US" b="0" i="0" dirty="0">
              <a:effectLst/>
              <a:latin typeface="Roboto" panose="02000000000000000000" pitchFamily="2" charset="0"/>
            </a:endParaRPr>
          </a:p>
          <a:p>
            <a:pPr algn="l">
              <a:lnSpc>
                <a:spcPts val="1950"/>
              </a:lnSpc>
              <a:spcAft>
                <a:spcPts val="1950"/>
              </a:spcAft>
              <a:buNone/>
            </a:pPr>
            <a:r>
              <a:rPr lang="en-US" b="0" i="0" dirty="0">
                <a:effectLst/>
                <a:latin typeface="Roboto" panose="02000000000000000000" pitchFamily="2" charset="0"/>
              </a:rPr>
              <a:t>WHERE </a:t>
            </a:r>
            <a:r>
              <a:rPr lang="en-US" b="0" i="0" dirty="0" err="1">
                <a:effectLst/>
                <a:latin typeface="Roboto" panose="02000000000000000000" pitchFamily="2" charset="0"/>
              </a:rPr>
              <a:t>C.CarID</a:t>
            </a:r>
            <a:r>
              <a:rPr lang="en-US" b="0" i="0" dirty="0">
                <a:effectLst/>
                <a:latin typeface="Roboto" panose="02000000000000000000" pitchFamily="2" charset="0"/>
              </a:rPr>
              <a:t>=@CID        END</a:t>
            </a:r>
          </a:p>
          <a:p>
            <a:endParaRPr lang="en-US" dirty="0"/>
          </a:p>
        </p:txBody>
      </p:sp>
    </p:spTree>
    <p:extLst>
      <p:ext uri="{BB962C8B-B14F-4D97-AF65-F5344CB8AC3E}">
        <p14:creationId xmlns:p14="http://schemas.microsoft.com/office/powerpoint/2010/main" val="2163531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TotalTime>
  <Words>945</Words>
  <Application>Microsoft Office PowerPoint</Application>
  <PresentationFormat>Widescreen</PresentationFormat>
  <Paragraphs>89</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Aptos</vt:lpstr>
      <vt:lpstr>Aptos Display</vt:lpstr>
      <vt:lpstr>Arial</vt:lpstr>
      <vt:lpstr>Calibri</vt:lpstr>
      <vt:lpstr>Courier New</vt:lpstr>
      <vt:lpstr>Roboto</vt:lpstr>
      <vt:lpstr>var(--ff-lato)</vt:lpstr>
      <vt:lpstr>Verdana</vt:lpstr>
      <vt:lpstr>Office Theme</vt:lpstr>
      <vt:lpstr>Stored Procedure</vt:lpstr>
      <vt:lpstr>Stored Procedure</vt:lpstr>
      <vt:lpstr>Benefits of using a Stored Procedure in SQL </vt:lpstr>
      <vt:lpstr>How to Create a Simple Stored Procedure </vt:lpstr>
      <vt:lpstr>Cont..</vt:lpstr>
      <vt:lpstr>First Create Tables</vt:lpstr>
      <vt:lpstr>Create Stored Procedure</vt:lpstr>
      <vt:lpstr>Execute Stored Procedure</vt:lpstr>
      <vt:lpstr>How to Create a Stored Procedure with Parameters? </vt:lpstr>
      <vt:lpstr>Execute Stored Procedure</vt:lpstr>
      <vt:lpstr>Triggers</vt:lpstr>
      <vt:lpstr>Cont..</vt:lpstr>
      <vt:lpstr>Benefits of Triggers </vt:lpstr>
      <vt:lpstr>Creating Triggers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Dinesh Sharma [MU - Jaipur]</dc:creator>
  <cp:lastModifiedBy>Dr. Dinesh Sharma [MU - Jaipur]</cp:lastModifiedBy>
  <cp:revision>14</cp:revision>
  <dcterms:created xsi:type="dcterms:W3CDTF">2025-04-15T08:05:48Z</dcterms:created>
  <dcterms:modified xsi:type="dcterms:W3CDTF">2025-04-15T08:51:43Z</dcterms:modified>
</cp:coreProperties>
</file>